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5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12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7" r:id="rId50"/>
    <p:sldId id="306" r:id="rId51"/>
    <p:sldId id="308" r:id="rId52"/>
    <p:sldId id="309" r:id="rId53"/>
    <p:sldId id="310" r:id="rId54"/>
    <p:sldId id="311" r:id="rId55"/>
  </p:sldIdLst>
  <p:sldSz cx="10801350" cy="7092950"/>
  <p:notesSz cx="9144000" cy="6858000"/>
  <p:defaultTextStyle>
    <a:defPPr>
      <a:defRPr lang="el-GR"/>
    </a:defPPr>
    <a:lvl1pPr marL="0" algn="l" defTabSz="9659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2973" algn="l" defTabSz="9659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5946" algn="l" defTabSz="9659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8919" algn="l" defTabSz="9659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1892" algn="l" defTabSz="9659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4865" algn="l" defTabSz="9659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7838" algn="l" defTabSz="9659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0811" algn="l" defTabSz="9659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3784" algn="l" defTabSz="9659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BDD1AA8-9D74-4365-A46F-94F8A84023B2}">
          <p14:sldIdLst>
            <p14:sldId id="256"/>
            <p14:sldId id="258"/>
          </p14:sldIdLst>
        </p14:section>
        <p14:section name="Reminder" id="{3D33A8B4-5CDA-4B92-A665-4546A375AF03}">
          <p14:sldIdLst>
            <p14:sldId id="260"/>
            <p14:sldId id="261"/>
            <p14:sldId id="262"/>
          </p14:sldIdLst>
        </p14:section>
        <p14:section name="S5C" id="{1DAD715E-59C5-4118-80AE-BC04E45F595B}">
          <p14:sldIdLst>
            <p14:sldId id="263"/>
            <p14:sldId id="264"/>
            <p14:sldId id="266"/>
            <p14:sldId id="265"/>
            <p14:sldId id="267"/>
            <p14:sldId id="268"/>
            <p14:sldId id="269"/>
            <p14:sldId id="270"/>
          </p14:sldIdLst>
        </p14:section>
        <p14:section name="PA" id="{D228505D-8910-4FA5-81FA-CBA37D5FE1D4}">
          <p14:sldIdLst>
            <p14:sldId id="271"/>
            <p14:sldId id="275"/>
            <p14:sldId id="273"/>
            <p14:sldId id="274"/>
            <p14:sldId id="276"/>
            <p14:sldId id="277"/>
            <p14:sldId id="278"/>
            <p14:sldId id="279"/>
            <p14:sldId id="280"/>
          </p14:sldIdLst>
        </p14:section>
        <p14:section name="PAC" id="{26FC4DBC-FB5B-4FBB-9314-58115F563E09}">
          <p14:sldIdLst>
            <p14:sldId id="281"/>
            <p14:sldId id="282"/>
            <p14:sldId id="283"/>
            <p14:sldId id="284"/>
            <p14:sldId id="285"/>
            <p14:sldId id="287"/>
            <p14:sldId id="286"/>
          </p14:sldIdLst>
        </p14:section>
        <p14:section name="AM" id="{91A9A533-6CFB-4939-A3EA-5B549C38C83D}">
          <p14:sldIdLst>
            <p14:sldId id="288"/>
            <p14:sldId id="289"/>
            <p14:sldId id="290"/>
            <p14:sldId id="291"/>
            <p14:sldId id="292"/>
          </p14:sldIdLst>
        </p14:section>
        <p14:section name="AMC" id="{83336453-4CAF-4FEF-AFBD-F3D73B187EFF}">
          <p14:sldIdLst>
            <p14:sldId id="293"/>
            <p14:sldId id="294"/>
            <p14:sldId id="295"/>
            <p14:sldId id="296"/>
            <p14:sldId id="297"/>
            <p14:sldId id="298"/>
            <p14:sldId id="312"/>
            <p14:sldId id="299"/>
          </p14:sldIdLst>
        </p14:section>
        <p14:section name="S5RC" id="{FA80C964-9069-45BF-901F-D8A632261B19}">
          <p14:sldIdLst>
            <p14:sldId id="300"/>
            <p14:sldId id="301"/>
            <p14:sldId id="302"/>
            <p14:sldId id="303"/>
            <p14:sldId id="304"/>
            <p14:sldId id="305"/>
          </p14:sldIdLst>
        </p14:section>
        <p14:section name="PARC" id="{EC5B75DD-6A57-4696-83C3-D8EF82AC72A8}">
          <p14:sldIdLst>
            <p14:sldId id="307"/>
            <p14:sldId id="306"/>
            <p14:sldId id="308"/>
            <p14:sldId id="309"/>
            <p14:sldId id="310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eLl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94614" autoAdjust="0"/>
  </p:normalViewPr>
  <p:slideViewPr>
    <p:cSldViewPr>
      <p:cViewPr>
        <p:scale>
          <a:sx n="80" d="100"/>
          <a:sy n="80" d="100"/>
        </p:scale>
        <p:origin x="-828" y="-72"/>
      </p:cViewPr>
      <p:guideLst>
        <p:guide orient="horz" pos="2235"/>
        <p:guide pos="3404"/>
      </p:guideLst>
    </p:cSldViewPr>
  </p:slideViewPr>
  <p:outlineViewPr>
    <p:cViewPr>
      <p:scale>
        <a:sx n="33" d="100"/>
        <a:sy n="33" d="100"/>
      </p:scale>
      <p:origin x="0" y="10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F6413-4C4E-40FB-8CAF-EF76D5436A9F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614613" y="514350"/>
            <a:ext cx="39147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F97F5-5C57-4F23-8940-02FA9AB9CD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111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F97F5-5C57-4F23-8940-02FA9AB9CDE0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55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10102" y="2203416"/>
            <a:ext cx="9181148" cy="152038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20204" y="4019338"/>
            <a:ext cx="7560945" cy="181264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1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0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3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D384-4ED3-4212-8525-CBBCA9422070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A7-3D6C-4DC0-943B-BF0F3858F1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59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D384-4ED3-4212-8525-CBBCA9422070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A7-3D6C-4DC0-943B-BF0F3858F1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05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830979" y="284051"/>
            <a:ext cx="2430303" cy="6051994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40068" y="284051"/>
            <a:ext cx="7110889" cy="605199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D384-4ED3-4212-8525-CBBCA9422070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A7-3D6C-4DC0-943B-BF0F3858F1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053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D384-4ED3-4212-8525-CBBCA9422070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A7-3D6C-4DC0-943B-BF0F3858F1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903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53234" y="4557880"/>
            <a:ext cx="9181148" cy="140873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53234" y="3006299"/>
            <a:ext cx="9181148" cy="155158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82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9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48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31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414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978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808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863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D384-4ED3-4212-8525-CBBCA9422070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A7-3D6C-4DC0-943B-BF0F3858F1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90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40067" y="1655025"/>
            <a:ext cx="4770596" cy="468101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490688" y="1655025"/>
            <a:ext cx="4770596" cy="468101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D384-4ED3-4212-8525-CBBCA9422070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A7-3D6C-4DC0-943B-BF0F3858F1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24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40070" y="1587705"/>
            <a:ext cx="4772471" cy="66167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2973" indent="0">
              <a:buNone/>
              <a:defRPr sz="2200" b="1"/>
            </a:lvl2pPr>
            <a:lvl3pPr marL="965946" indent="0">
              <a:buNone/>
              <a:defRPr sz="1900" b="1"/>
            </a:lvl3pPr>
            <a:lvl4pPr marL="1448919" indent="0">
              <a:buNone/>
              <a:defRPr sz="1600" b="1"/>
            </a:lvl4pPr>
            <a:lvl5pPr marL="1931892" indent="0">
              <a:buNone/>
              <a:defRPr sz="1600" b="1"/>
            </a:lvl5pPr>
            <a:lvl6pPr marL="2414865" indent="0">
              <a:buNone/>
              <a:defRPr sz="1600" b="1"/>
            </a:lvl6pPr>
            <a:lvl7pPr marL="2897838" indent="0">
              <a:buNone/>
              <a:defRPr sz="1600" b="1"/>
            </a:lvl7pPr>
            <a:lvl8pPr marL="3380811" indent="0">
              <a:buNone/>
              <a:defRPr sz="1600" b="1"/>
            </a:lvl8pPr>
            <a:lvl9pPr marL="3863784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40070" y="2249386"/>
            <a:ext cx="4772471" cy="408665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486938" y="1587705"/>
            <a:ext cx="4774347" cy="66167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2973" indent="0">
              <a:buNone/>
              <a:defRPr sz="2200" b="1"/>
            </a:lvl2pPr>
            <a:lvl3pPr marL="965946" indent="0">
              <a:buNone/>
              <a:defRPr sz="1900" b="1"/>
            </a:lvl3pPr>
            <a:lvl4pPr marL="1448919" indent="0">
              <a:buNone/>
              <a:defRPr sz="1600" b="1"/>
            </a:lvl4pPr>
            <a:lvl5pPr marL="1931892" indent="0">
              <a:buNone/>
              <a:defRPr sz="1600" b="1"/>
            </a:lvl5pPr>
            <a:lvl6pPr marL="2414865" indent="0">
              <a:buNone/>
              <a:defRPr sz="1600" b="1"/>
            </a:lvl6pPr>
            <a:lvl7pPr marL="2897838" indent="0">
              <a:buNone/>
              <a:defRPr sz="1600" b="1"/>
            </a:lvl7pPr>
            <a:lvl8pPr marL="3380811" indent="0">
              <a:buNone/>
              <a:defRPr sz="1600" b="1"/>
            </a:lvl8pPr>
            <a:lvl9pPr marL="3863784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486938" y="2249386"/>
            <a:ext cx="4774347" cy="408665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D384-4ED3-4212-8525-CBBCA9422070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A7-3D6C-4DC0-943B-BF0F3858F1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62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D384-4ED3-4212-8525-CBBCA9422070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A7-3D6C-4DC0-943B-BF0F3858F1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46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D384-4ED3-4212-8525-CBBCA9422070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A7-3D6C-4DC0-943B-BF0F3858F1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055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0070" y="282405"/>
            <a:ext cx="3553571" cy="120186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23029" y="282408"/>
            <a:ext cx="6038256" cy="605363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40070" y="1484270"/>
            <a:ext cx="3553571" cy="4851775"/>
          </a:xfrm>
        </p:spPr>
        <p:txBody>
          <a:bodyPr/>
          <a:lstStyle>
            <a:lvl1pPr marL="0" indent="0">
              <a:buNone/>
              <a:defRPr sz="1400"/>
            </a:lvl1pPr>
            <a:lvl2pPr marL="482973" indent="0">
              <a:buNone/>
              <a:defRPr sz="1200"/>
            </a:lvl2pPr>
            <a:lvl3pPr marL="965946" indent="0">
              <a:buNone/>
              <a:defRPr sz="1000"/>
            </a:lvl3pPr>
            <a:lvl4pPr marL="1448919" indent="0">
              <a:buNone/>
              <a:defRPr sz="900"/>
            </a:lvl4pPr>
            <a:lvl5pPr marL="1931892" indent="0">
              <a:buNone/>
              <a:defRPr sz="900"/>
            </a:lvl5pPr>
            <a:lvl6pPr marL="2414865" indent="0">
              <a:buNone/>
              <a:defRPr sz="900"/>
            </a:lvl6pPr>
            <a:lvl7pPr marL="2897838" indent="0">
              <a:buNone/>
              <a:defRPr sz="900"/>
            </a:lvl7pPr>
            <a:lvl8pPr marL="3380811" indent="0">
              <a:buNone/>
              <a:defRPr sz="900"/>
            </a:lvl8pPr>
            <a:lvl9pPr marL="3863784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D384-4ED3-4212-8525-CBBCA9422070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A7-3D6C-4DC0-943B-BF0F3858F1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100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17142" y="4965067"/>
            <a:ext cx="6480810" cy="5861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117142" y="633769"/>
            <a:ext cx="6480810" cy="4255770"/>
          </a:xfrm>
        </p:spPr>
        <p:txBody>
          <a:bodyPr/>
          <a:lstStyle>
            <a:lvl1pPr marL="0" indent="0">
              <a:buNone/>
              <a:defRPr sz="3400"/>
            </a:lvl1pPr>
            <a:lvl2pPr marL="482973" indent="0">
              <a:buNone/>
              <a:defRPr sz="3000"/>
            </a:lvl2pPr>
            <a:lvl3pPr marL="965946" indent="0">
              <a:buNone/>
              <a:defRPr sz="2600"/>
            </a:lvl3pPr>
            <a:lvl4pPr marL="1448919" indent="0">
              <a:buNone/>
              <a:defRPr sz="2200"/>
            </a:lvl4pPr>
            <a:lvl5pPr marL="1931892" indent="0">
              <a:buNone/>
              <a:defRPr sz="2200"/>
            </a:lvl5pPr>
            <a:lvl6pPr marL="2414865" indent="0">
              <a:buNone/>
              <a:defRPr sz="2200"/>
            </a:lvl6pPr>
            <a:lvl7pPr marL="2897838" indent="0">
              <a:buNone/>
              <a:defRPr sz="2200"/>
            </a:lvl7pPr>
            <a:lvl8pPr marL="3380811" indent="0">
              <a:buNone/>
              <a:defRPr sz="2200"/>
            </a:lvl8pPr>
            <a:lvl9pPr marL="3863784" indent="0">
              <a:buNone/>
              <a:defRPr sz="22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117142" y="5551220"/>
            <a:ext cx="6480810" cy="832436"/>
          </a:xfrm>
        </p:spPr>
        <p:txBody>
          <a:bodyPr/>
          <a:lstStyle>
            <a:lvl1pPr marL="0" indent="0">
              <a:buNone/>
              <a:defRPr sz="1400"/>
            </a:lvl1pPr>
            <a:lvl2pPr marL="482973" indent="0">
              <a:buNone/>
              <a:defRPr sz="1200"/>
            </a:lvl2pPr>
            <a:lvl3pPr marL="965946" indent="0">
              <a:buNone/>
              <a:defRPr sz="1000"/>
            </a:lvl3pPr>
            <a:lvl4pPr marL="1448919" indent="0">
              <a:buNone/>
              <a:defRPr sz="900"/>
            </a:lvl4pPr>
            <a:lvl5pPr marL="1931892" indent="0">
              <a:buNone/>
              <a:defRPr sz="900"/>
            </a:lvl5pPr>
            <a:lvl6pPr marL="2414865" indent="0">
              <a:buNone/>
              <a:defRPr sz="900"/>
            </a:lvl6pPr>
            <a:lvl7pPr marL="2897838" indent="0">
              <a:buNone/>
              <a:defRPr sz="900"/>
            </a:lvl7pPr>
            <a:lvl8pPr marL="3380811" indent="0">
              <a:buNone/>
              <a:defRPr sz="900"/>
            </a:lvl8pPr>
            <a:lvl9pPr marL="3863784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D384-4ED3-4212-8525-CBBCA9422070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A7-3D6C-4DC0-943B-BF0F3858F1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039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40070" y="284048"/>
            <a:ext cx="9721215" cy="1182158"/>
          </a:xfrm>
          <a:prstGeom prst="rect">
            <a:avLst/>
          </a:prstGeom>
        </p:spPr>
        <p:txBody>
          <a:bodyPr vert="horz" lIns="96594" tIns="48297" rIns="96594" bIns="48297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40070" y="1655025"/>
            <a:ext cx="9721215" cy="4681019"/>
          </a:xfrm>
          <a:prstGeom prst="rect">
            <a:avLst/>
          </a:prstGeom>
        </p:spPr>
        <p:txBody>
          <a:bodyPr vert="horz" lIns="96594" tIns="48297" rIns="96594" bIns="48297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540068" y="6574118"/>
            <a:ext cx="2520315" cy="377634"/>
          </a:xfrm>
          <a:prstGeom prst="rect">
            <a:avLst/>
          </a:prstGeom>
        </p:spPr>
        <p:txBody>
          <a:bodyPr vert="horz" lIns="96594" tIns="48297" rIns="96594" bIns="482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7D384-4ED3-4212-8525-CBBCA9422070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690462" y="6574118"/>
            <a:ext cx="3420428" cy="377634"/>
          </a:xfrm>
          <a:prstGeom prst="rect">
            <a:avLst/>
          </a:prstGeom>
        </p:spPr>
        <p:txBody>
          <a:bodyPr vert="horz" lIns="96594" tIns="48297" rIns="96594" bIns="482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740968" y="6574118"/>
            <a:ext cx="2520315" cy="377634"/>
          </a:xfrm>
          <a:prstGeom prst="rect">
            <a:avLst/>
          </a:prstGeom>
        </p:spPr>
        <p:txBody>
          <a:bodyPr vert="horz" lIns="96594" tIns="48297" rIns="96594" bIns="482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C3A7-3D6C-4DC0-943B-BF0F3858F1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19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594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30" indent="-362230" algn="l" defTabSz="96594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831" indent="-301858" algn="l" defTabSz="965946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433" indent="-241487" algn="l" defTabSz="9659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405" indent="-241487" algn="l" defTabSz="965946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379" indent="-241487" algn="l" defTabSz="965946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351" indent="-241487" algn="l" defTabSz="96594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325" indent="-241487" algn="l" defTabSz="96594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297" indent="-241487" algn="l" defTabSz="96594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05271" indent="-241487" algn="l" defTabSz="96594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65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2973" algn="l" defTabSz="965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5946" algn="l" defTabSz="965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8919" algn="l" defTabSz="965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1892" algn="l" defTabSz="965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4865" algn="l" defTabSz="965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7838" algn="l" defTabSz="965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0811" algn="l" defTabSz="965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3784" algn="l" defTabSz="965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931077" y="1488333"/>
            <a:ext cx="9181148" cy="1520387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sto MT" pitchFamily="18" charset="0"/>
              </a:rPr>
              <a:t>Dynamic Epistemic Logic</a:t>
            </a:r>
            <a:r>
              <a:rPr lang="en-US" dirty="0">
                <a:latin typeface="Calisto MT" pitchFamily="18" charset="0"/>
              </a:rPr>
              <a:t>​</a:t>
            </a:r>
            <a:br>
              <a:rPr lang="en-US" dirty="0">
                <a:latin typeface="Calisto MT" pitchFamily="18" charset="0"/>
              </a:rPr>
            </a:br>
            <a:r>
              <a:rPr lang="en-US" b="1" dirty="0">
                <a:latin typeface="Calisto MT" pitchFamily="18" charset="0"/>
              </a:rPr>
              <a:t>Chapter 7, Completeness (7.3-7.8)</a:t>
            </a:r>
            <a:r>
              <a:rPr lang="en-US" dirty="0">
                <a:latin typeface="Calisto MT" pitchFamily="18" charset="0"/>
              </a:rPr>
              <a:t>​</a:t>
            </a:r>
            <a:endParaRPr lang="el-GR" dirty="0"/>
          </a:p>
        </p:txBody>
      </p:sp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>
          <a:xfrm>
            <a:off x="1620203" y="4019338"/>
            <a:ext cx="8543801" cy="1812643"/>
          </a:xfrm>
        </p:spPr>
        <p:txBody>
          <a:bodyPr>
            <a:normAutofit lnSpcReduction="10000"/>
          </a:bodyPr>
          <a:lstStyle/>
          <a:p>
            <a:pPr fontAlgn="base"/>
            <a:r>
              <a:rPr lang="el-GR" dirty="0" err="1">
                <a:solidFill>
                  <a:schemeClr val="tx1"/>
                </a:solidFill>
              </a:rPr>
              <a:t>Maria</a:t>
            </a:r>
            <a:r>
              <a:rPr lang="el-GR" dirty="0">
                <a:solidFill>
                  <a:schemeClr val="tx1"/>
                </a:solidFill>
              </a:rPr>
              <a:t> </a:t>
            </a:r>
            <a:r>
              <a:rPr lang="el-GR" dirty="0" err="1">
                <a:solidFill>
                  <a:schemeClr val="tx1"/>
                </a:solidFill>
              </a:rPr>
              <a:t>Markella</a:t>
            </a:r>
            <a:r>
              <a:rPr lang="el-GR" dirty="0">
                <a:solidFill>
                  <a:schemeClr val="tx1"/>
                </a:solidFill>
              </a:rPr>
              <a:t> </a:t>
            </a:r>
            <a:r>
              <a:rPr lang="el-GR" dirty="0" err="1">
                <a:solidFill>
                  <a:schemeClr val="tx1"/>
                </a:solidFill>
              </a:rPr>
              <a:t>Diamantopoulou</a:t>
            </a:r>
            <a:r>
              <a:rPr lang="en-US" dirty="0">
                <a:solidFill>
                  <a:schemeClr val="tx1"/>
                </a:solidFill>
                <a:latin typeface="Calisto MT" pitchFamily="18" charset="0"/>
              </a:rPr>
              <a:t>​</a:t>
            </a:r>
          </a:p>
          <a:p>
            <a:pPr fontAlgn="base"/>
            <a:r>
              <a:rPr lang="el-GR" b="1" dirty="0" smtClean="0">
                <a:solidFill>
                  <a:schemeClr val="tx1"/>
                </a:solidFill>
              </a:rPr>
              <a:t>«</a:t>
            </a:r>
            <a:r>
              <a:rPr lang="el-GR" b="1" dirty="0" err="1">
                <a:solidFill>
                  <a:schemeClr val="tx1"/>
                </a:solidFill>
              </a:rPr>
              <a:t>Applied</a:t>
            </a:r>
            <a:r>
              <a:rPr lang="el-GR" dirty="0">
                <a:solidFill>
                  <a:schemeClr val="tx1"/>
                </a:solidFill>
              </a:rPr>
              <a:t> </a:t>
            </a:r>
            <a:r>
              <a:rPr lang="el-GR" b="1" dirty="0" err="1">
                <a:solidFill>
                  <a:schemeClr val="tx1"/>
                </a:solidFill>
              </a:rPr>
              <a:t>Mathematical</a:t>
            </a:r>
            <a:r>
              <a:rPr lang="el-GR" dirty="0">
                <a:solidFill>
                  <a:schemeClr val="tx1"/>
                </a:solidFill>
              </a:rPr>
              <a:t> </a:t>
            </a:r>
            <a:r>
              <a:rPr lang="el-GR" b="1" dirty="0" err="1">
                <a:solidFill>
                  <a:schemeClr val="tx1"/>
                </a:solidFill>
              </a:rPr>
              <a:t>Sciences</a:t>
            </a:r>
            <a:r>
              <a:rPr lang="el-GR" b="1" dirty="0">
                <a:solidFill>
                  <a:schemeClr val="tx1"/>
                </a:solidFill>
              </a:rPr>
              <a:t>»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sto MT" pitchFamily="18" charset="0"/>
              </a:rPr>
              <a:t>Spring Semester 2021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94147"/>
                <a:ext cx="9721215" cy="574189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u="sng" dirty="0" smtClean="0">
                    <a:solidFill>
                      <a:schemeClr val="tx2"/>
                    </a:solidFill>
                  </a:rPr>
                  <a:t>Definition 7.13(Paths): </a:t>
                </a:r>
              </a:p>
              <a:p>
                <a:pPr marL="765501" lvl="1" indent="-342900"/>
                <a:r>
                  <a:rPr lang="en-US" sz="2400" dirty="0" smtClean="0"/>
                  <a:t>A B-path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400" dirty="0" smtClean="0"/>
                  <a:t> is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sz="2400" dirty="0" smtClean="0"/>
                  <a:t> </a:t>
                </a:r>
                <a:r>
                  <a:rPr lang="en-US" sz="2400" dirty="0" smtClean="0"/>
                  <a:t>of maximal consistent sets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</a:rPr>
                      <m:t>Φ</m:t>
                    </m:r>
                  </m:oMath>
                </a14:m>
                <a:r>
                  <a:rPr lang="en-US" sz="2400" dirty="0" smtClean="0"/>
                  <a:t> such that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 there is an agent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l-GR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bSup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l-GR" sz="2400" dirty="0" smtClean="0"/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400" dirty="0" smtClean="0"/>
                  <a:t>.</a:t>
                </a:r>
              </a:p>
              <a:p>
                <a:pPr marL="765501" lvl="1" indent="-342900"/>
                <a:r>
                  <a:rPr lang="en-US" sz="2400" dirty="0" smtClean="0"/>
                  <a:t>A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n-US" sz="2400" dirty="0" smtClean="0"/>
                  <a:t>-path is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of maximal consistent sets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</a:rPr>
                      <m:t>Φ</m:t>
                    </m:r>
                  </m:oMath>
                </a14:m>
                <a:r>
                  <a:rPr lang="en-US" sz="2400" dirty="0"/>
                  <a:t> such that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0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l-GR" sz="2400" b="0" i="1" dirty="0" smtClean="0">
                        <a:latin typeface="Cambria Math"/>
                      </a:rPr>
                      <m:t>𝜑</m:t>
                    </m:r>
                    <m:r>
                      <a:rPr lang="el-GR" sz="2400" b="0" i="1" dirty="0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l-GR" sz="24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dirty="0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.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Note: We take the length of a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sz="2400" dirty="0"/>
                  <a:t> </a:t>
                </a:r>
                <a:r>
                  <a:rPr lang="en-US" sz="2400" dirty="0" smtClean="0"/>
                  <a:t>to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u="sng" dirty="0" smtClean="0">
                    <a:solidFill>
                      <a:schemeClr val="tx2"/>
                    </a:solidFill>
                  </a:rPr>
                  <a:t>Lemma 7.14: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sz="2400" dirty="0" smtClean="0"/>
                  <a:t> be the closure of some formula.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∼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be </a:t>
                </a:r>
                <a:r>
                  <a:rPr lang="en-US" sz="2400" dirty="0"/>
                  <a:t>t</a:t>
                </a:r>
                <a:r>
                  <a:rPr lang="en-US" sz="2400" dirty="0" smtClean="0"/>
                  <a:t>he </a:t>
                </a:r>
                <a:r>
                  <a:rPr lang="en-US" sz="2400" dirty="0"/>
                  <a:t>canonical model </a:t>
                </a: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sz="2400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</a:rPr>
                      <m:t>Δ</m:t>
                    </m:r>
                  </m:oMath>
                </a14:m>
                <a:r>
                  <a:rPr lang="el-GR" sz="2400" dirty="0"/>
                  <a:t> </a:t>
                </a:r>
                <a:r>
                  <a:rPr lang="en-US" sz="2400" dirty="0"/>
                  <a:t>are maximal consistent sets, </a:t>
                </a:r>
                <a:r>
                  <a:rPr lang="en-US" sz="2400" dirty="0" smtClean="0"/>
                  <a:t>then:</a:t>
                </a:r>
              </a:p>
              <a:p>
                <a:pPr marL="936951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n-US" sz="2400" dirty="0" smtClean="0"/>
                  <a:t>is deductively closed in</a:t>
                </a:r>
                <a:r>
                  <a:rPr lang="el-GR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</a:rPr>
                      <m:t>Φ</m:t>
                    </m:r>
                  </m:oMath>
                </a14:m>
                <a:r>
                  <a:rPr lang="el-GR" sz="2400" dirty="0" smtClean="0"/>
                  <a:t> (</a:t>
                </a:r>
                <a:r>
                  <a:rPr lang="en-US" sz="2400" dirty="0" smtClean="0"/>
                  <a:t>for all formulas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𝜑</m:t>
                    </m:r>
                    <m:r>
                      <a:rPr lang="el-GR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2400" dirty="0" smtClean="0"/>
                  <a:t>,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⊢</m:t>
                    </m:r>
                    <m:bar>
                      <m:bar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bar>
                    <m:r>
                      <a:rPr lang="en-US" sz="24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l-GR" sz="2400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2400" dirty="0" smtClean="0"/>
                  <a:t>, </a:t>
                </a: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𝜑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400" dirty="0" smtClean="0"/>
                  <a:t>. </a:t>
                </a:r>
                <a:r>
                  <a:rPr lang="en-US" sz="2400" dirty="0" smtClean="0"/>
                  <a:t>Note that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 smtClean="0"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</a:rPr>
                          <m:t>Γ</m:t>
                        </m:r>
                      </m:e>
                    </m:ba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</a:rPr>
                          <m:t>Γ</m:t>
                        </m:r>
                      </m:e>
                    </m:nary>
                  </m:oMath>
                </a14:m>
                <a:r>
                  <a:rPr lang="el-GR" sz="2400" dirty="0" smtClean="0"/>
                  <a:t>)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24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2400" dirty="0" smtClean="0"/>
                  <a:t>, </a:t>
                </a: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400" dirty="0" smtClean="0"/>
                  <a:t>  </a:t>
                </a:r>
                <a:r>
                  <a:rPr lang="en-US" sz="2400" dirty="0" smtClean="0"/>
                  <a:t>iff</a:t>
                </a:r>
                <a:r>
                  <a:rPr lang="el-GR" sz="2400" dirty="0" smtClean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24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400" b="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endParaRPr lang="el-GR" sz="2400" dirty="0" smtClean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b="0" i="1" smtClean="0">
                            <a:latin typeface="Cambria Math"/>
                          </a:rPr>
                          <m:t>𝜑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2400" dirty="0" smtClean="0"/>
                  <a:t>,</a:t>
                </a:r>
                <a:r>
                  <a:rPr lang="en-US" sz="2400" dirty="0" smtClean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</a:rPr>
                          <m:t>𝜑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400" dirty="0" smtClean="0"/>
                  <a:t> iff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𝜑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endParaRPr lang="el-GR" sz="2400" dirty="0" smtClean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400" dirty="0" smtClean="0"/>
                  <a:t>If</a:t>
                </a:r>
                <a:r>
                  <a:rPr lang="el-GR" sz="2400" dirty="0" smtClean="0"/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l-GR" sz="2400" i="1" smtClean="0"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</a:rPr>
                          <m:t>Γ</m:t>
                        </m:r>
                      </m:e>
                    </m:bar>
                    <m:r>
                      <a:rPr lang="el-GR" sz="2400" i="1" smtClean="0">
                        <a:latin typeface="Cambria Math"/>
                        <a:ea typeface="Cambria Math"/>
                      </a:rPr>
                      <m:t>∧</m:t>
                    </m:r>
                    <m:acc>
                      <m:accPr>
                        <m:chr m:val="̂"/>
                        <m:ctrlPr>
                          <a:rPr lang="el-GR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24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</m:e>
                    </m:acc>
                    <m:bar>
                      <m:barPr>
                        <m:ctrlPr>
                          <a:rPr lang="el-GR" sz="2400" i="1" smtClean="0"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</a:rPr>
                          <m:t>Δ</m:t>
                        </m:r>
                      </m:e>
                    </m:bar>
                  </m:oMath>
                </a14:m>
                <a:r>
                  <a:rPr lang="en-US" sz="2400" dirty="0" smtClean="0"/>
                  <a:t> is consistent,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  <a:ea typeface="Cambria Math"/>
                      </a:rPr>
                      <m:t>Γ</m:t>
                    </m:r>
                    <m:sSubSup>
                      <m:sSubSupPr>
                        <m:ctrlPr>
                          <a:rPr lang="el-GR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bSup>
                    <m:r>
                      <m:rPr>
                        <m:sty m:val="p"/>
                      </m:rPr>
                      <a:rPr lang="el-GR" sz="240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endParaRPr lang="en-US" sz="2400" dirty="0" smtClean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</a:rPr>
                      <m:t>𝜓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2400" dirty="0" smtClean="0"/>
                  <a:t>,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iff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⊢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endParaRPr lang="en-US" sz="2400" dirty="0" smtClean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400" dirty="0" smtClean="0"/>
                  <a:t>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</a:rPr>
                      <m:t>𝜑</m:t>
                    </m:r>
                    <m:r>
                      <a:rPr lang="el-GR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2400" dirty="0" smtClean="0"/>
                  <a:t>, </a:t>
                </a: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𝜑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n-US" sz="2400" dirty="0" smtClean="0"/>
                  <a:t> iff every B-path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400" dirty="0" smtClean="0"/>
                  <a:t> is a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l-GR" sz="2400" dirty="0" smtClean="0"/>
                  <a:t>-</a:t>
                </a:r>
                <a:r>
                  <a:rPr lang="en-US" sz="2400" dirty="0" smtClean="0"/>
                  <a:t>path.</a:t>
                </a:r>
                <a:endParaRPr lang="el-GR" sz="2400" dirty="0" smtClean="0"/>
              </a:p>
              <a:p>
                <a:pPr marL="936951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879801" lvl="1" indent="-457200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94147"/>
                <a:ext cx="9721215" cy="5741897"/>
              </a:xfrm>
              <a:blipFill rotWithShape="1">
                <a:blip r:embed="rId2"/>
                <a:stretch>
                  <a:fillRect l="-753" t="-1592" r="-1380" b="-129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22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04131" y="900262"/>
                <a:ext cx="9721215" cy="619268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Exercise 7.15</a:t>
                </a:r>
              </a:p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Proof 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Suppose that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800" dirty="0" smtClean="0"/>
                  <a:t>. 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</a:rPr>
                      <m:t>Γ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2800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2800" dirty="0" smtClean="0"/>
                  <a:t>. We know by assumption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</a:rPr>
                      <m:t>Γ</m:t>
                    </m:r>
                  </m:oMath>
                </a14:m>
                <a:r>
                  <a:rPr lang="en-US" sz="2800" dirty="0" smtClean="0"/>
                  <a:t> is maximal consistent which means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</a:rPr>
                      <m:t>Γ</m:t>
                    </m:r>
                  </m:oMath>
                </a14:m>
                <a:r>
                  <a:rPr lang="en-US" sz="2800" dirty="0" smtClean="0"/>
                  <a:t> is consistent and maximal</a:t>
                </a:r>
                <a:r>
                  <a:rPr lang="el-GR" sz="2800" dirty="0" smtClean="0"/>
                  <a:t> </a:t>
                </a:r>
                <a:r>
                  <a:rPr lang="en-US" sz="2800" dirty="0" smtClean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sz="2800" dirty="0" smtClean="0"/>
                  <a:t>. Because of consistency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</a:rPr>
                      <m:t>Γ</m:t>
                    </m:r>
                  </m:oMath>
                </a14:m>
                <a:r>
                  <a:rPr lang="el-GR" sz="2800" dirty="0" smtClean="0"/>
                  <a:t> </a:t>
                </a:r>
                <a:r>
                  <a:rPr lang="en-US" sz="2800" dirty="0" smtClean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</a:rPr>
                      <m:t>Γ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l-GR" sz="28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8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800" dirty="0" smtClean="0"/>
                  <a:t> is also consistent. Therefore, by </a:t>
                </a:r>
                <a:r>
                  <a:rPr lang="en-US" sz="2800" dirty="0" err="1" smtClean="0"/>
                  <a:t>maximality</a:t>
                </a:r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</a:rPr>
                      <m:t>Γ</m:t>
                    </m:r>
                  </m:oMath>
                </a14:m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l-GR" sz="2800" dirty="0" smtClean="0"/>
                  <a:t>,</a:t>
                </a:r>
                <a:r>
                  <a:rPr lang="en-US" sz="2800" dirty="0" smtClean="0"/>
                  <a:t> it must be the case that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800" dirty="0" smtClean="0"/>
                  <a:t>.</a:t>
                </a:r>
                <a:r>
                  <a:rPr lang="en-US" sz="2800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800" dirty="0" smtClean="0"/>
                  <a:t>. Therefore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</a:rPr>
                      <m:t>Φ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8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"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l-GR" sz="2800" b="0" i="1" smtClean="0">
                        <a:latin typeface="Cambria Math"/>
                        <a:ea typeface="Cambria Math"/>
                      </a:rPr>
                      <m:t>"</m:t>
                    </m:r>
                  </m:oMath>
                </a14:m>
                <a:r>
                  <a:rPr lang="en-US" sz="2800" dirty="0" smtClean="0"/>
                  <a:t> Suppose that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800" dirty="0" smtClean="0"/>
                  <a:t> then by consistency </a:t>
                </a:r>
                <a14:m>
                  <m:oMath xmlns:m="http://schemas.openxmlformats.org/officeDocument/2006/math">
                    <m:r>
                      <a:rPr lang="el-GR" sz="2800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800" dirty="0" smtClean="0"/>
                  <a:t> </a:t>
                </a:r>
                <a:endParaRPr lang="el-GR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"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⇐</m:t>
                    </m:r>
                    <m:r>
                      <a:rPr lang="el-GR" sz="2800" b="0" i="1" smtClean="0">
                        <a:latin typeface="Cambria Math"/>
                        <a:ea typeface="Cambria Math"/>
                      </a:rPr>
                      <m:t>"</m:t>
                    </m:r>
                  </m:oMath>
                </a14:m>
                <a:r>
                  <a:rPr lang="el-GR" sz="2800" dirty="0" smtClean="0"/>
                  <a:t>  </a:t>
                </a:r>
                <a:r>
                  <a:rPr lang="en-US" sz="2800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∉</m:t>
                    </m:r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800" dirty="0" smtClean="0"/>
                  <a:t>. By </a:t>
                </a:r>
                <a:r>
                  <a:rPr lang="en-US" sz="2800" dirty="0" err="1" smtClean="0"/>
                  <a:t>maximality</a:t>
                </a:r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</a:rPr>
                      <m:t>Γ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800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800" dirty="0" smtClean="0"/>
                  <a:t> is inconsistent. Therefore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</a:rPr>
                      <m:t>Γ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and by the item 1 of this Lemma,</a:t>
                </a:r>
                <a:r>
                  <a:rPr lang="el-GR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514350" indent="-514350">
                  <a:buAutoNum type="arabicPeriod" startAt="3"/>
                </a:pPr>
                <a:r>
                  <a:rPr lang="en-US" sz="2800" dirty="0" smtClean="0"/>
                  <a:t>Suppose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</a:rPr>
                          <m:t>𝜑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"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"</m:t>
                    </m:r>
                  </m:oMath>
                </a14:m>
                <a:r>
                  <a:rPr lang="en-US" sz="2800" dirty="0" smtClean="0"/>
                  <a:t>  Suppose that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</a:rPr>
                          <m:t>𝜑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800" dirty="0" smtClean="0"/>
                  <a:t>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</a:rPr>
                      <m:t>Γ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</a:rPr>
                      <m:t>Γ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2800" b="0" i="1" smtClean="0"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</a:rPr>
                      <m:t>Φ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is closed, also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</a:rPr>
                      <m:t>Φ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l-GR" sz="2800" b="0" i="1" smtClean="0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</a:rPr>
                      <m:t>Φ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sz="2800" dirty="0" smtClean="0"/>
                  <a:t>.</a:t>
                </a:r>
                <a:r>
                  <a:rPr lang="en-US" sz="2800" dirty="0" smtClean="0"/>
                  <a:t> Therefore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800" dirty="0" smtClean="0"/>
                  <a:t> by the item 1 of this Lemma.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"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⇐</m:t>
                    </m:r>
                    <m:r>
                      <a:rPr lang="el-GR" sz="2800" i="1" smtClean="0">
                        <a:latin typeface="Cambria Math"/>
                        <a:ea typeface="Cambria Math"/>
                      </a:rPr>
                      <m:t>"</m:t>
                    </m:r>
                  </m:oMath>
                </a14:m>
                <a:r>
                  <a:rPr lang="en-US" sz="2800" dirty="0" smtClean="0"/>
                  <a:t> Suppose that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. Therefore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</a:rPr>
                      <m:t>Γ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⊢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</a:rPr>
                          <m:t>𝜑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 smtClean="0"/>
                  <a:t> and by the item 1 of this Lemma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</a:rPr>
                          <m:t>𝜑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800" dirty="0" smtClean="0"/>
                  <a:t>.</a:t>
                </a:r>
              </a:p>
              <a:p>
                <a:pPr marL="879801" lvl="1" indent="-457200"/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131" y="900262"/>
                <a:ext cx="9721215" cy="6192688"/>
              </a:xfrm>
              <a:blipFill rotWithShape="1">
                <a:blip r:embed="rId2"/>
                <a:stretch>
                  <a:fillRect l="-1317" t="-1772" r="-502" b="-318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Διπλωμένη γωνία 3"/>
              <p:cNvSpPr/>
              <p:nvPr/>
            </p:nvSpPr>
            <p:spPr>
              <a:xfrm>
                <a:off x="6696819" y="162099"/>
                <a:ext cx="3528392" cy="1224136"/>
              </a:xfrm>
              <a:prstGeom prst="foldedCorner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In other case,  it doesn’t hold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is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maximal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consistent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set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inΦ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y the definition of maximal consistent set</a:t>
                </a:r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Διπλωμένη γωνία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819" y="162099"/>
                <a:ext cx="3528392" cy="1224136"/>
              </a:xfrm>
              <a:prstGeom prst="foldedCorner">
                <a:avLst/>
              </a:prstGeom>
              <a:blipFill rotWithShape="1">
                <a:blip r:embed="rId3"/>
                <a:stretch>
                  <a:fillRect l="-1203" t="-23039" r="-3608" b="-132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8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94147"/>
                <a:ext cx="9721215" cy="6048672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7200" u="sng" dirty="0" smtClean="0">
                    <a:solidFill>
                      <a:schemeClr val="tx2"/>
                    </a:solidFill>
                  </a:rPr>
                  <a:t>Lemma 7.17 (Truth):</a:t>
                </a:r>
              </a:p>
              <a:p>
                <a:pPr marL="0" indent="0">
                  <a:buNone/>
                </a:pPr>
                <a:r>
                  <a:rPr lang="en-US" sz="7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200">
                        <a:latin typeface="Cambria Math"/>
                      </a:rPr>
                      <m:t>Φ</m:t>
                    </m:r>
                  </m:oMath>
                </a14:m>
                <a:r>
                  <a:rPr lang="en-US" sz="7200" dirty="0"/>
                  <a:t> be the closure of some formula.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7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72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7200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7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7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7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7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72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7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latin typeface="Cambria Math"/>
                                <a:ea typeface="Cambria Math"/>
                              </a:rPr>
                              <m:t>∼</m:t>
                            </m:r>
                          </m:e>
                          <m:sup>
                            <m:r>
                              <a:rPr lang="en-US" sz="7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72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7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7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7200" dirty="0"/>
                  <a:t> be the canonical model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200">
                        <a:latin typeface="Cambria Math"/>
                      </a:rPr>
                      <m:t>Φ</m:t>
                    </m:r>
                  </m:oMath>
                </a14:m>
                <a:r>
                  <a:rPr lang="en-US" sz="7200" dirty="0" smtClean="0"/>
                  <a:t>.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200" b="0" i="0" smtClean="0">
                        <a:latin typeface="Cambria Math"/>
                      </a:rPr>
                      <m:t>Γ</m:t>
                    </m:r>
                    <m:r>
                      <a:rPr lang="el-GR" sz="72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7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72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72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l-GR" sz="7200" dirty="0" smtClean="0"/>
                  <a:t> </a:t>
                </a:r>
                <a:r>
                  <a:rPr lang="en-US" sz="7200" dirty="0" smtClean="0"/>
                  <a:t>and all </a:t>
                </a:r>
                <a14:m>
                  <m:oMath xmlns:m="http://schemas.openxmlformats.org/officeDocument/2006/math">
                    <m:r>
                      <a:rPr lang="el-GR" sz="72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72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72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7200" dirty="0" smtClean="0"/>
                  <a:t>:</a:t>
                </a:r>
                <a:endParaRPr lang="en-US" sz="7200" dirty="0" smtClean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200">
                        <a:latin typeface="Cambria Math"/>
                        <a:ea typeface="Cambria Math"/>
                      </a:rPr>
                      <m:t>φ</m:t>
                    </m:r>
                    <m:r>
                      <a:rPr lang="el-GR" sz="72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72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7200" dirty="0"/>
                  <a:t> </a:t>
                </a:r>
                <a:r>
                  <a:rPr lang="en-US" sz="7200" dirty="0"/>
                  <a:t>iff</a:t>
                </a:r>
                <a:r>
                  <a:rPr lang="el-GR" sz="7200" dirty="0"/>
                  <a:t> </a:t>
                </a:r>
                <a:r>
                  <a:rPr lang="en-US" sz="7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7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7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72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72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72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72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sz="7200" dirty="0" smtClean="0"/>
              </a:p>
              <a:p>
                <a:pPr marL="0" indent="0">
                  <a:buNone/>
                </a:pPr>
                <a:r>
                  <a:rPr lang="en-US" sz="7200" u="sng" dirty="0" smtClean="0">
                    <a:solidFill>
                      <a:schemeClr val="tx2"/>
                    </a:solidFill>
                  </a:rPr>
                  <a:t>Proof</a:t>
                </a:r>
                <a:r>
                  <a:rPr lang="en-US" sz="7200" dirty="0" smtClean="0"/>
                  <a:t>: Suppose that </a:t>
                </a:r>
                <a14:m>
                  <m:oMath xmlns:m="http://schemas.openxmlformats.org/officeDocument/2006/math">
                    <m:r>
                      <a:rPr lang="el-GR" sz="72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72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72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endParaRPr lang="en-US" sz="7200" dirty="0" smtClean="0"/>
              </a:p>
              <a:p>
                <a:pPr marL="0" indent="0">
                  <a:buNone/>
                </a:pPr>
                <a:r>
                  <a:rPr lang="en-US" sz="7200" dirty="0" smtClean="0"/>
                  <a:t>Base case: Suppose that </a:t>
                </a:r>
                <a14:m>
                  <m:oMath xmlns:m="http://schemas.openxmlformats.org/officeDocument/2006/math">
                    <m:r>
                      <a:rPr lang="el-GR" sz="72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7200" dirty="0" smtClean="0"/>
                  <a:t> is a propositional variable </a:t>
                </a:r>
                <a14:m>
                  <m:oMath xmlns:m="http://schemas.openxmlformats.org/officeDocument/2006/math">
                    <m:r>
                      <a:rPr lang="en-US" sz="72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7200" dirty="0" smtClean="0"/>
                  <a:t>. Then by the definition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7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72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72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7200" dirty="0" smtClean="0"/>
                  <a:t>, </a:t>
                </a:r>
                <a14:m>
                  <m:oMath xmlns:m="http://schemas.openxmlformats.org/officeDocument/2006/math">
                    <m:r>
                      <a:rPr lang="en-US" sz="7200" b="0" i="1" dirty="0" smtClean="0">
                        <a:latin typeface="Cambria Math"/>
                      </a:rPr>
                      <m:t>𝑝</m:t>
                    </m:r>
                    <m:r>
                      <a:rPr lang="en-US" sz="7200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7200" b="0" i="0" dirty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7200" dirty="0" smtClean="0"/>
                  <a:t> </a:t>
                </a:r>
                <a:r>
                  <a:rPr lang="en-US" sz="7200" dirty="0" smtClean="0"/>
                  <a:t>iff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200" dirty="0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7200" i="1" dirty="0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7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72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72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7200" dirty="0" smtClean="0"/>
                  <a:t> which by semantics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7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7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72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72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72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n-US" sz="7200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sz="72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7200" dirty="0" smtClean="0"/>
                  <a:t>Induction hypothesis: For every maximal consistent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200" dirty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7200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7200" b="0" i="1" dirty="0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72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7200" dirty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7200" dirty="0"/>
                  <a:t> </a:t>
                </a:r>
                <a:r>
                  <a:rPr lang="en-US" sz="7200" dirty="0"/>
                  <a:t>iff</a:t>
                </a:r>
                <a:r>
                  <a:rPr lang="en-US" sz="7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7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7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72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72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72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72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7200" dirty="0" smtClean="0"/>
                  <a:t>.</a:t>
                </a:r>
                <a:endParaRPr lang="en-US" sz="7200" dirty="0"/>
              </a:p>
              <a:p>
                <a:pPr marL="0" indent="0">
                  <a:buNone/>
                </a:pPr>
                <a:r>
                  <a:rPr lang="en-US" sz="7200" dirty="0" smtClean="0"/>
                  <a:t>Induction step: </a:t>
                </a:r>
              </a:p>
              <a:p>
                <a:pPr marL="879801" lvl="1" indent="-457200"/>
                <a:r>
                  <a:rPr lang="en-US" sz="7200" dirty="0" smtClean="0"/>
                  <a:t>The case for </a:t>
                </a:r>
                <a14:m>
                  <m:oMath xmlns:m="http://schemas.openxmlformats.org/officeDocument/2006/math">
                    <m:r>
                      <a:rPr lang="en-US" sz="7200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72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7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sz="7200" dirty="0" smtClean="0"/>
                  <a:t>: </a:t>
                </a:r>
                <a14:m>
                  <m:oMath xmlns:m="http://schemas.openxmlformats.org/officeDocument/2006/math">
                    <m:r>
                      <a:rPr lang="en-US" sz="72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72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72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7200" b="0" i="0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72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7200" dirty="0" smtClean="0"/>
                  <a:t>is equivalent to </a:t>
                </a:r>
                <a14:m>
                  <m:oMath xmlns:m="http://schemas.openxmlformats.org/officeDocument/2006/math">
                    <m:r>
                      <a:rPr lang="el-GR" sz="72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7200" i="1">
                        <a:latin typeface="Cambria Math"/>
                        <a:ea typeface="Cambria Math"/>
                      </a:rPr>
                      <m:t>∉</m:t>
                    </m:r>
                    <m:r>
                      <m:rPr>
                        <m:sty m:val="p"/>
                      </m:rPr>
                      <a:rPr lang="el-GR" sz="72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7200" dirty="0" smtClean="0"/>
                  <a:t> by the item 2 in Lemma 7.14. By induction hypothesis and  the semantics this is equivalent to</a:t>
                </a:r>
              </a:p>
              <a:p>
                <a:pPr marL="422601" lvl="1" indent="0">
                  <a:buNone/>
                </a:pPr>
                <a:r>
                  <a:rPr lang="en-US" sz="7200" dirty="0" smtClean="0"/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7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7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72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72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7200" i="1" smtClean="0">
                        <a:latin typeface="Cambria Math"/>
                        <a:ea typeface="Cambria Math"/>
                      </a:rPr>
                      <m:t>⊨¬</m:t>
                    </m:r>
                    <m:r>
                      <a:rPr lang="el-GR" sz="72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7200" dirty="0" smtClean="0"/>
                  <a:t>.</a:t>
                </a:r>
              </a:p>
              <a:p>
                <a:pPr marL="936951" lvl="1" indent="-514350"/>
                <a:r>
                  <a:rPr lang="en-US" sz="7200" dirty="0" smtClean="0"/>
                  <a:t>The case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2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7200" i="1">
                            <a:latin typeface="Cambria Math"/>
                          </a:rPr>
                          <m:t>𝜑</m:t>
                        </m:r>
                        <m:r>
                          <a:rPr lang="en-US" sz="72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72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72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2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7200" i="1">
                            <a:latin typeface="Cambria Math"/>
                          </a:rPr>
                          <m:t>𝜑</m:t>
                        </m:r>
                        <m:r>
                          <a:rPr lang="en-US" sz="72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72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72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7200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7200" dirty="0" smtClean="0"/>
                  <a:t> is equivalent to </a:t>
                </a:r>
                <a14:m>
                  <m:oMath xmlns:m="http://schemas.openxmlformats.org/officeDocument/2006/math">
                    <m:r>
                      <a:rPr lang="el-GR" sz="72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72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72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7200" dirty="0"/>
                  <a:t> and </a:t>
                </a:r>
                <a14:m>
                  <m:oMath xmlns:m="http://schemas.openxmlformats.org/officeDocument/2006/math">
                    <m:r>
                      <a:rPr lang="el-GR" sz="7200" i="1" dirty="0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72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72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7200" dirty="0" smtClean="0"/>
                  <a:t> by the item 3 of Lemma 7.14 . By induction hypothesis this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7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7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72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72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72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72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7200" dirty="0"/>
                  <a:t> </a:t>
                </a:r>
                <a:r>
                  <a:rPr lang="en-US" sz="7200" dirty="0" smtClean="0"/>
                  <a:t>and </a:t>
                </a:r>
              </a:p>
              <a:p>
                <a:pPr marL="422601" lvl="1" indent="0">
                  <a:buNone/>
                </a:pPr>
                <a:r>
                  <a:rPr lang="en-US" sz="72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7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7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72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72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72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7200" i="1"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sz="7200" dirty="0" smtClean="0"/>
                  <a:t> which by semantics is equivalence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7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7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72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72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7200" i="1">
                        <a:latin typeface="Cambria Math"/>
                        <a:ea typeface="Cambria Math"/>
                      </a:rPr>
                      <m:t>⊨</m:t>
                    </m:r>
                  </m:oMath>
                </a14:m>
                <a:r>
                  <a:rPr lang="en-US" sz="7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2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7200" i="1">
                            <a:latin typeface="Cambria Math"/>
                          </a:rPr>
                          <m:t>𝜑</m:t>
                        </m:r>
                        <m:r>
                          <a:rPr lang="en-US" sz="72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72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7200" dirty="0" smtClean="0"/>
                  <a:t>.</a:t>
                </a:r>
              </a:p>
              <a:p>
                <a:pPr marL="879801" lvl="1" indent="-457200"/>
                <a:r>
                  <a:rPr lang="en-US" sz="7200" dirty="0" smtClean="0"/>
                  <a:t>The case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72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72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l-GR" sz="7200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l-GR" sz="7200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sz="7600" dirty="0" smtClean="0"/>
                  <a:t>	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76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76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l-GR" sz="7600" i="1">
                        <a:latin typeface="Cambria Math"/>
                      </a:rPr>
                      <m:t>𝜑</m:t>
                    </m:r>
                    <m:r>
                      <a:rPr lang="en-US" sz="7600" dirty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7600" b="0" i="0" dirty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7600" dirty="0" smtClean="0"/>
                  <a:t>.</a:t>
                </a:r>
                <a:r>
                  <a:rPr lang="en-US" sz="7600" dirty="0" smtClean="0"/>
                  <a:t>Take an arbitrary maximal consistent set</a:t>
                </a:r>
                <a:r>
                  <a:rPr lang="el-GR" sz="7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600" b="0" i="0" smtClean="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en-US" sz="7600" dirty="0" smtClean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6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7600" dirty="0" smtClean="0"/>
                  <a:t>. </a:t>
                </a:r>
                <a:r>
                  <a:rPr lang="en-US" sz="7600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600">
                        <a:latin typeface="Cambria Math"/>
                        <a:ea typeface="Cambria Math"/>
                      </a:rPr>
                      <m:t>Γ</m:t>
                    </m:r>
                    <m:sSubSup>
                      <m:sSubSupPr>
                        <m:ctrlPr>
                          <a:rPr lang="el-GR" sz="7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∼</m:t>
                        </m:r>
                      </m:e>
                      <m:sub>
                        <m:r>
                          <a:rPr lang="en-US" sz="76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7600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bSup>
                    <m:r>
                      <m:rPr>
                        <m:sty m:val="p"/>
                      </m:rPr>
                      <a:rPr lang="el-GR" sz="760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en-US" sz="7600" dirty="0" smtClean="0"/>
                  <a:t> 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76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76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76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76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760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en-US" sz="7600" dirty="0" smtClean="0"/>
                  <a:t> by the definition of the relation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7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∼</m:t>
                        </m:r>
                      </m:e>
                      <m:sub>
                        <m:r>
                          <a:rPr lang="en-US" sz="76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7600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sz="7600" dirty="0" smtClean="0"/>
                  <a:t>. Since </a:t>
                </a:r>
                <a14:m>
                  <m:oMath xmlns:m="http://schemas.openxmlformats.org/officeDocument/2006/math">
                    <m:r>
                      <a:rPr lang="en-US" sz="7600" i="1" smtClean="0">
                        <a:latin typeface="Cambria Math"/>
                        <a:ea typeface="Cambria Math"/>
                      </a:rPr>
                      <m:t>⊢</m:t>
                    </m:r>
                    <m:sSub>
                      <m:sSub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76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76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76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76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l-GR" sz="7600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7600" dirty="0" smtClean="0"/>
                  <a:t> </a:t>
                </a:r>
                <a:r>
                  <a:rPr lang="en-US" sz="7600" dirty="0" smtClean="0"/>
                  <a:t>by the truth,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6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en-US" sz="7600" dirty="0" smtClean="0"/>
                  <a:t> is deductively closed (due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6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en-US" sz="7600" dirty="0" smtClean="0"/>
                  <a:t> is maximal consistent and by the item 1 </a:t>
                </a:r>
                <a:r>
                  <a:rPr lang="el-GR" sz="7600" dirty="0" smtClean="0"/>
                  <a:t>	</a:t>
                </a:r>
                <a:r>
                  <a:rPr lang="en-US" sz="7600" dirty="0" smtClean="0"/>
                  <a:t>in Lemma 7.14) then </a:t>
                </a:r>
                <a14:m>
                  <m:oMath xmlns:m="http://schemas.openxmlformats.org/officeDocument/2006/math">
                    <m:r>
                      <a:rPr lang="el-GR" sz="76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76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760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7600" b="0" i="0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r>
                  <a:rPr lang="en-US" sz="7600" dirty="0" smtClean="0"/>
                  <a:t>By the induction hypothesis, this is equivalent to</a:t>
                </a:r>
                <a:r>
                  <a:rPr lang="en-US" sz="7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7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7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72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7200" b="0" i="0" smtClean="0">
                            <a:latin typeface="Cambria Math"/>
                          </a:rPr>
                          <m:t>Δ</m:t>
                        </m:r>
                      </m:e>
                    </m:d>
                    <m:r>
                      <a:rPr lang="en-US" sz="72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72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7200" dirty="0"/>
                  <a:t> </a:t>
                </a:r>
                <a:r>
                  <a:rPr lang="el-GR" sz="7200" dirty="0" smtClean="0"/>
                  <a:t>. </a:t>
                </a:r>
                <a:r>
                  <a:rPr lang="en-US" sz="7200" dirty="0" smtClean="0"/>
                  <a:t>Since we chose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20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en-US" sz="7200" dirty="0" smtClean="0"/>
                  <a:t> 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7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7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72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7200">
                            <a:latin typeface="Cambria Math"/>
                          </a:rPr>
                          <m:t>Δ</m:t>
                        </m:r>
                      </m:e>
                    </m:d>
                    <m:r>
                      <a:rPr lang="en-US" sz="72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72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7200" dirty="0"/>
                  <a:t> </a:t>
                </a:r>
                <a:r>
                  <a:rPr lang="en-US" sz="7200" dirty="0" smtClean="0"/>
                  <a:t>holds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20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en-US" sz="7200" dirty="0" smtClean="0"/>
                  <a:t> such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200">
                        <a:latin typeface="Cambria Math"/>
                        <a:ea typeface="Cambria Math"/>
                      </a:rPr>
                      <m:t>Γ</m:t>
                    </m:r>
                    <m:sSubSup>
                      <m:sSubSupPr>
                        <m:ctrlPr>
                          <a:rPr lang="el-GR" sz="72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7200" i="1">
                            <a:latin typeface="Cambria Math"/>
                            <a:ea typeface="Cambria Math"/>
                          </a:rPr>
                          <m:t>∼</m:t>
                        </m:r>
                      </m:e>
                      <m:sub>
                        <m:r>
                          <a:rPr lang="en-US" sz="72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7200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bSup>
                    <m:r>
                      <m:rPr>
                        <m:sty m:val="p"/>
                      </m:rPr>
                      <a:rPr lang="el-GR" sz="720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en-US" sz="7200" dirty="0" smtClean="0"/>
                  <a:t>. Therefore by semantics this is equivalence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7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7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72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7200" b="0" i="0" smtClean="0">
                            <a:latin typeface="Cambria Math"/>
                          </a:rPr>
                          <m:t>Γ</m:t>
                        </m:r>
                      </m:e>
                    </m:d>
                    <m:r>
                      <a:rPr lang="en-US" sz="7200" i="1">
                        <a:latin typeface="Cambria Math"/>
                        <a:ea typeface="Cambria Math"/>
                      </a:rPr>
                      <m:t>⊨</m:t>
                    </m:r>
                    <m:sSub>
                      <m:sSubPr>
                        <m:ctrlPr>
                          <a:rPr lang="en-US" sz="7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72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72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l-GR" sz="7200" i="1">
                        <a:latin typeface="Cambria Math"/>
                      </a:rPr>
                      <m:t>𝜑</m:t>
                    </m:r>
                  </m:oMath>
                </a14:m>
                <a:r>
                  <a:rPr lang="el-GR" sz="7200" dirty="0" smtClean="0"/>
                  <a:t>.</a:t>
                </a:r>
                <a:endParaRPr lang="el-GR" sz="7200" dirty="0"/>
              </a:p>
              <a:p>
                <a:pPr marL="422601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94147"/>
                <a:ext cx="9721215" cy="6048672"/>
              </a:xfrm>
              <a:blipFill rotWithShape="1">
                <a:blip r:embed="rId2"/>
                <a:stretch>
                  <a:fillRect l="-565" t="-1208" r="-439" b="-91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Διπλωμένη γωνία 3"/>
              <p:cNvSpPr/>
              <p:nvPr/>
            </p:nvSpPr>
            <p:spPr>
              <a:xfrm>
                <a:off x="6768827" y="2178323"/>
                <a:ext cx="3456384" cy="1080120"/>
              </a:xfrm>
              <a:prstGeom prst="foldedCorner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/>
                <a:r>
                  <a:rPr lang="en-US" sz="1200" dirty="0" smtClean="0">
                    <a:solidFill>
                      <a:schemeClr val="tx1"/>
                    </a:solidFill>
                  </a:rPr>
                  <a:t>2.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1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1400" dirty="0">
                    <a:solidFill>
                      <a:schemeClr val="tx1"/>
                    </a:solidFill>
                  </a:rPr>
                  <a:t>, </a:t>
                </a:r>
                <a:r>
                  <a:rPr lang="en-US" sz="140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l-GR" sz="1400" i="1">
                        <a:solidFill>
                          <a:schemeClr val="tx1"/>
                        </a:solidFill>
                        <a:latin typeface="Cambria Math"/>
                      </a:rPr>
                      <m:t>𝜑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1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1400" dirty="0">
                    <a:solidFill>
                      <a:schemeClr val="tx1"/>
                    </a:solidFill>
                  </a:rPr>
                  <a:t>  </a:t>
                </a:r>
                <a:r>
                  <a:rPr lang="en-US" sz="1400" dirty="0">
                    <a:solidFill>
                      <a:schemeClr val="tx1"/>
                    </a:solidFill>
                  </a:rPr>
                  <a:t>iff</a:t>
                </a:r>
                <a:r>
                  <a:rPr lang="el-GR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∉</m:t>
                    </m:r>
                    <m:r>
                      <m:rPr>
                        <m:sty m:val="p"/>
                      </m:rPr>
                      <a:rPr lang="el-GR" sz="1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endParaRPr lang="el-GR" sz="1400" dirty="0">
                  <a:solidFill>
                    <a:schemeClr val="tx1"/>
                  </a:solidFill>
                </a:endParaRPr>
              </a:p>
              <a:p>
                <a:pPr marL="0" lvl="1"/>
                <a:r>
                  <a:rPr lang="en-US" sz="1200" dirty="0" smtClean="0">
                    <a:solidFill>
                      <a:schemeClr val="tx1"/>
                    </a:solidFill>
                  </a:rPr>
                  <a:t>3.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1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1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1400" dirty="0">
                    <a:solidFill>
                      <a:schemeClr val="tx1"/>
                    </a:solidFill>
                  </a:rPr>
                  <a:t>,</a:t>
                </a:r>
                <a:r>
                  <a:rPr lang="en-US" sz="1400" dirty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1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1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iff </a:t>
                </a:r>
                <a14:m>
                  <m:oMath xmlns:m="http://schemas.openxmlformats.org/officeDocument/2006/math">
                    <m:r>
                      <a:rPr lang="el-GR" sz="1400" i="1">
                        <a:solidFill>
                          <a:schemeClr val="tx1"/>
                        </a:solidFill>
                        <a:latin typeface="Cambria Math"/>
                      </a:rPr>
                      <m:t>𝜑</m:t>
                    </m:r>
                    <m:r>
                      <a:rPr lang="el-GR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1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l-GR" sz="1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1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endParaRPr lang="el-GR" sz="1400" dirty="0">
                  <a:solidFill>
                    <a:schemeClr val="tx1"/>
                  </a:solidFill>
                </a:endParaRPr>
              </a:p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Truth: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l-GR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Διπλωμένη γωνία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827" y="2178323"/>
                <a:ext cx="3456384" cy="1080120"/>
              </a:xfrm>
              <a:prstGeom prst="foldedCorner">
                <a:avLst/>
              </a:prstGeom>
              <a:blipFill rotWithShape="1">
                <a:blip r:embed="rId3"/>
                <a:stretch>
                  <a:fillRect l="-525" t="-2747" r="-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5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22139"/>
                <a:ext cx="9721215" cy="5813905"/>
              </a:xfrm>
            </p:spPr>
            <p:txBody>
              <a:bodyPr>
                <a:normAutofit fontScale="25000" lnSpcReduction="20000"/>
              </a:bodyPr>
              <a:lstStyle/>
              <a:p>
                <a:pPr marL="879801" lvl="1" indent="-457200"/>
                <a:r>
                  <a:rPr lang="en-US" sz="8000" dirty="0" smtClean="0"/>
                  <a:t>The case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8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80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8000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n-US" sz="8000" dirty="0" smtClean="0"/>
                  <a:t>: 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8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80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8000" b="0" i="1" smtClean="0">
                        <a:latin typeface="Cambria Math"/>
                      </a:rPr>
                      <m:t>𝜑</m:t>
                    </m:r>
                    <m:r>
                      <a:rPr lang="el-GR" sz="8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8000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8000" dirty="0" smtClean="0"/>
                  <a:t>. </a:t>
                </a:r>
                <a:r>
                  <a:rPr lang="en-US" sz="8000" dirty="0" smtClean="0"/>
                  <a:t>From item 6 in Lemma 7.14 this is the case </a:t>
                </a:r>
                <a:r>
                  <a:rPr lang="en-US" sz="8000" dirty="0" err="1" smtClean="0"/>
                  <a:t>iff</a:t>
                </a:r>
                <a:r>
                  <a:rPr lang="en-US" sz="8000" dirty="0" smtClean="0"/>
                  <a:t> </a:t>
                </a:r>
                <a:r>
                  <a:rPr lang="en-US" sz="8000" dirty="0"/>
                  <a:t>every B-path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8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8000" dirty="0"/>
                  <a:t> is a </a:t>
                </a:r>
                <a14:m>
                  <m:oMath xmlns:m="http://schemas.openxmlformats.org/officeDocument/2006/math">
                    <m:r>
                      <a:rPr lang="el-GR" sz="8000" i="1">
                        <a:latin typeface="Cambria Math"/>
                      </a:rPr>
                      <m:t>𝜑</m:t>
                    </m:r>
                  </m:oMath>
                </a14:m>
                <a:r>
                  <a:rPr lang="el-GR" sz="8000" dirty="0"/>
                  <a:t>-</a:t>
                </a:r>
                <a:r>
                  <a:rPr lang="en-US" sz="8000" dirty="0"/>
                  <a:t>path</a:t>
                </a:r>
                <a:r>
                  <a:rPr lang="en-US" sz="8000" dirty="0" smtClean="0"/>
                  <a:t>. By induction hypothesis, this is the case that </a:t>
                </a:r>
                <a:r>
                  <a:rPr lang="en-US" sz="8000" dirty="0" err="1" smtClean="0"/>
                  <a:t>iff</a:t>
                </a:r>
                <a:r>
                  <a:rPr lang="en-US" sz="8000" dirty="0" smtClean="0"/>
                  <a:t> </a:t>
                </a:r>
                <a:r>
                  <a:rPr lang="en-US" sz="8000" dirty="0"/>
                  <a:t>every B-path </a:t>
                </a:r>
                <a:r>
                  <a:rPr lang="en-US" sz="8000" dirty="0" smtClean="0"/>
                  <a:t>along </a:t>
                </a:r>
                <a14:m>
                  <m:oMath xmlns:m="http://schemas.openxmlformats.org/officeDocument/2006/math">
                    <m:r>
                      <a:rPr lang="el-GR" sz="8000" i="1">
                        <a:latin typeface="Cambria Math"/>
                      </a:rPr>
                      <m:t>𝜑</m:t>
                    </m:r>
                    <m:r>
                      <a:rPr lang="el-GR" sz="8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8000" dirty="0" smtClean="0"/>
                  <a:t>is true. Therefore by semantics this is equivalence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8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8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8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8000">
                            <a:latin typeface="Cambria Math"/>
                          </a:rPr>
                          <m:t>Γ</m:t>
                        </m:r>
                      </m:e>
                    </m:d>
                    <m:r>
                      <a:rPr lang="en-US" sz="8000" i="1">
                        <a:latin typeface="Cambria Math"/>
                        <a:ea typeface="Cambria Math"/>
                      </a:rPr>
                      <m:t>⊨</m:t>
                    </m:r>
                    <m:sSub>
                      <m:sSubPr>
                        <m:ctrlPr>
                          <a:rPr lang="en-US" sz="8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8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80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8000" i="1">
                        <a:latin typeface="Cambria Math"/>
                      </a:rPr>
                      <m:t>𝜑</m:t>
                    </m:r>
                  </m:oMath>
                </a14:m>
                <a:r>
                  <a:rPr lang="en-US" sz="8000" dirty="0" smtClean="0"/>
                  <a:t>. </a:t>
                </a:r>
                <a:r>
                  <a:rPr lang="en-US" sz="8000" dirty="0" smtClean="0">
                    <a:solidFill>
                      <a:srgbClr val="C00000"/>
                    </a:solidFill>
                    <a:sym typeface="Wingdings"/>
                  </a:rPr>
                  <a:t></a:t>
                </a:r>
              </a:p>
              <a:p>
                <a:r>
                  <a:rPr lang="en-US" sz="8000" u="sng" dirty="0" smtClean="0">
                    <a:solidFill>
                      <a:schemeClr val="tx2"/>
                    </a:solidFill>
                    <a:sym typeface="Wingdings"/>
                  </a:rPr>
                  <a:t>Lemma 7.18(Canonicity):</a:t>
                </a:r>
              </a:p>
              <a:p>
                <a:pPr marL="0" indent="0">
                  <a:buNone/>
                </a:pPr>
                <a:r>
                  <a:rPr lang="en-US" sz="80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8000">
                        <a:latin typeface="Cambria Math"/>
                      </a:rPr>
                      <m:t>Φ</m:t>
                    </m:r>
                  </m:oMath>
                </a14:m>
                <a:r>
                  <a:rPr lang="en-US" sz="8000" dirty="0"/>
                  <a:t> be the closure of some formula</a:t>
                </a:r>
                <a:r>
                  <a:rPr lang="en-US" sz="8000" dirty="0" smtClean="0"/>
                  <a:t>.</a:t>
                </a:r>
                <a:r>
                  <a:rPr lang="en-US" sz="8000" dirty="0"/>
                  <a:t> The canonical model </a:t>
                </a:r>
                <a:r>
                  <a:rPr lang="en-US" sz="8000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8000">
                        <a:latin typeface="Cambria Math"/>
                      </a:rPr>
                      <m:t>Φ</m:t>
                    </m:r>
                    <m:r>
                      <a:rPr lang="el-GR" sz="8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8000" dirty="0" smtClean="0"/>
                  <a:t>is </a:t>
                </a:r>
                <a:r>
                  <a:rPr lang="en-US" sz="8000" dirty="0"/>
                  <a:t>reflexive, transitive and Euclidean</a:t>
                </a:r>
                <a:r>
                  <a:rPr lang="en-US" sz="8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8000" u="sng" dirty="0" smtClean="0">
                    <a:solidFill>
                      <a:schemeClr val="tx2"/>
                    </a:solidFill>
                  </a:rPr>
                  <a:t>Proof: </a:t>
                </a:r>
              </a:p>
              <a:p>
                <a:pPr marL="0" indent="0">
                  <a:buNone/>
                </a:pPr>
                <a:r>
                  <a:rPr lang="en-US" sz="8000" dirty="0" smtClean="0"/>
                  <a:t>The same as the proof of Lemma 7.6 which follows straightforwardly from the definition of the relation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80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8000" i="1">
                            <a:latin typeface="Cambria Math"/>
                            <a:ea typeface="Cambria Math"/>
                          </a:rPr>
                          <m:t>∼</m:t>
                        </m:r>
                      </m:e>
                      <m:sub>
                        <m:r>
                          <a:rPr lang="en-US" sz="80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8000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sz="8000" dirty="0" smtClean="0"/>
                  <a:t>.</a:t>
                </a:r>
              </a:p>
              <a:p>
                <a:r>
                  <a:rPr lang="en-US" sz="8000" u="sng" dirty="0" smtClean="0">
                    <a:solidFill>
                      <a:schemeClr val="tx2"/>
                    </a:solidFill>
                  </a:rPr>
                  <a:t>Theorem 7.19 (Completeness):</a:t>
                </a:r>
              </a:p>
              <a:p>
                <a:pPr marL="0" lvl="0" indent="0">
                  <a:buNone/>
                </a:pPr>
                <a:r>
                  <a:rPr lang="en-US" sz="8000" dirty="0">
                    <a:solidFill>
                      <a:prstClr val="black"/>
                    </a:solidFill>
                  </a:rPr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8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8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sz="8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l-GR" sz="8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8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8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80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r>
                      <a:rPr lang="el-GR" sz="8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8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8000" dirty="0">
                    <a:solidFill>
                      <a:prstClr val="black"/>
                    </a:solidFill>
                  </a:rPr>
                  <a:t> </a:t>
                </a:r>
                <a:r>
                  <a:rPr lang="en-US" sz="8000" dirty="0">
                    <a:solidFill>
                      <a:prstClr val="black"/>
                    </a:solidFill>
                  </a:rPr>
                  <a:t>implies </a:t>
                </a:r>
                <a14:m>
                  <m:oMath xmlns:m="http://schemas.openxmlformats.org/officeDocument/2006/math">
                    <m:r>
                      <a:rPr lang="en-US" sz="8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8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sz="80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8000" u="sng" dirty="0" smtClean="0">
                    <a:solidFill>
                      <a:schemeClr val="tx2"/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sz="8000" dirty="0" smtClean="0"/>
                  <a:t>We will prove this theorem by contraposition. Thus we suppose that </a:t>
                </a:r>
                <a14:m>
                  <m:oMath xmlns:m="http://schemas.openxmlformats.org/officeDocument/2006/math">
                    <m:r>
                      <a:rPr lang="en-US" sz="8000" i="1" smtClean="0">
                        <a:latin typeface="Cambria Math"/>
                        <a:ea typeface="Cambria Math"/>
                      </a:rPr>
                      <m:t>⊬</m:t>
                    </m:r>
                    <m:r>
                      <a:rPr lang="el-GR" sz="8000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8000" dirty="0" smtClean="0"/>
                  <a:t>. </a:t>
                </a:r>
                <a:r>
                  <a:rPr lang="en-US" sz="8000" dirty="0" smtClean="0"/>
                  <a:t>Therefore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8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8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8000" dirty="0" smtClean="0"/>
                  <a:t> is a consistent set. By the </a:t>
                </a:r>
                <a:r>
                  <a:rPr lang="en-US" sz="8000" dirty="0" err="1" smtClean="0"/>
                  <a:t>Lindenbaum</a:t>
                </a:r>
                <a:r>
                  <a:rPr lang="en-US" sz="8000" dirty="0" smtClean="0"/>
                  <a:t> Lemma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80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8000" dirty="0" smtClean="0"/>
                  <a:t> is a subset of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8000" b="0" i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l-GR" sz="8000" dirty="0" smtClean="0"/>
                  <a:t> </a:t>
                </a:r>
                <a:r>
                  <a:rPr lang="en-US" sz="8000" dirty="0" smtClean="0"/>
                  <a:t>which is maximal consistent in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𝑐𝑙</m:t>
                    </m:r>
                    <m:d>
                      <m:d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80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8000" dirty="0" smtClean="0"/>
                  <a:t>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80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80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8000" dirty="0" smtClean="0"/>
                  <a:t> be the canonical model for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𝑐𝑙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80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8000" dirty="0" smtClean="0"/>
                  <a:t>. By the Truth Lemma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8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8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8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8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8000" i="1">
                        <a:latin typeface="Cambria Math"/>
                        <a:ea typeface="Cambria Math"/>
                      </a:rPr>
                      <m:t>⊨¬</m:t>
                    </m:r>
                    <m:r>
                      <a:rPr lang="el-GR" sz="80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8000" dirty="0" smtClean="0"/>
                  <a:t>. </a:t>
                </a:r>
                <a:r>
                  <a:rPr lang="en-US" sz="8000" dirty="0"/>
                  <a:t>Therefore </a:t>
                </a:r>
                <a:r>
                  <a:rPr lang="en-US" sz="8000" dirty="0" smtClean="0"/>
                  <a:t>⊭</a:t>
                </a:r>
                <a14:m>
                  <m:oMath xmlns:m="http://schemas.openxmlformats.org/officeDocument/2006/math">
                    <m:r>
                      <a:rPr lang="el-GR" sz="8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8000" dirty="0" smtClean="0">
                    <a:solidFill>
                      <a:prstClr val="black"/>
                    </a:solidFill>
                  </a:rPr>
                  <a:t>.</a:t>
                </a:r>
                <a:r>
                  <a:rPr lang="el-GR" sz="12800" dirty="0" smtClean="0">
                    <a:solidFill>
                      <a:srgbClr val="C00000"/>
                    </a:solidFill>
                    <a:sym typeface="Wingdings"/>
                  </a:rPr>
                  <a:t></a:t>
                </a:r>
                <a:endParaRPr lang="en-US" sz="12800" dirty="0">
                  <a:solidFill>
                    <a:srgbClr val="C00000"/>
                  </a:solidFill>
                </a:endParaRPr>
              </a:p>
              <a:p>
                <a:pPr marL="0" lvl="0" indent="0">
                  <a:buNone/>
                </a:pPr>
                <a:endParaRPr lang="en-US" sz="4400" dirty="0" smtClean="0"/>
              </a:p>
              <a:p>
                <a:pPr marL="0" indent="0">
                  <a:buNone/>
                </a:pPr>
                <a:endParaRPr lang="en-US" sz="4400" dirty="0"/>
              </a:p>
              <a:p>
                <a:pPr marL="0" indent="0">
                  <a:buNone/>
                </a:pPr>
                <a:endParaRPr lang="en-US" sz="4800" dirty="0" smtClean="0">
                  <a:solidFill>
                    <a:srgbClr val="C00000"/>
                  </a:solidFill>
                  <a:sym typeface="Wingdings"/>
                </a:endParaRPr>
              </a:p>
              <a:p>
                <a:pPr marL="0" indent="0">
                  <a:buNone/>
                </a:pPr>
                <a:endParaRPr lang="el-GR" sz="4800" dirty="0">
                  <a:solidFill>
                    <a:srgbClr val="C00000"/>
                  </a:solidFill>
                </a:endParaRPr>
              </a:p>
              <a:p>
                <a:pPr marL="879801" lvl="1" indent="-457200"/>
                <a:endParaRPr lang="el-GR" sz="3200" dirty="0"/>
              </a:p>
              <a:p>
                <a:pPr marL="879801" lvl="1" indent="-457200"/>
                <a:endParaRPr lang="el-GR" sz="3200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22139"/>
                <a:ext cx="9721215" cy="5813905"/>
              </a:xfrm>
              <a:blipFill rotWithShape="1">
                <a:blip r:embed="rId2"/>
                <a:stretch>
                  <a:fillRect l="-627" t="-1469" r="-816" b="-81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1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0070" y="522139"/>
            <a:ext cx="9721215" cy="58139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proof system PA: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3" y="1314227"/>
            <a:ext cx="10058400" cy="43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94147"/>
                <a:ext cx="9721215" cy="57418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800" u="sng" dirty="0" smtClean="0">
                    <a:solidFill>
                      <a:schemeClr val="tx2"/>
                    </a:solidFill>
                  </a:rPr>
                  <a:t>Definition 7.20 (Translation):</a:t>
                </a:r>
              </a:p>
              <a:p>
                <a:pPr marL="0" indent="0">
                  <a:buNone/>
                </a:pPr>
                <a:r>
                  <a:rPr lang="en-US" sz="1800" dirty="0"/>
                  <a:t>The translation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𝑡</m:t>
                    </m:r>
                    <m:r>
                      <a:rPr lang="en-US" sz="1800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𝐾</m:t>
                        </m:r>
                        <m:r>
                          <a:rPr lang="en-US" sz="1800" i="1">
                            <a:latin typeface="Cambria Math"/>
                          </a:rPr>
                          <m:t>[]</m:t>
                        </m:r>
                      </m:sub>
                    </m:sSub>
                    <m:r>
                      <a:rPr lang="en-US" sz="1800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1800" dirty="0"/>
                  <a:t> is defined as follows:</a:t>
                </a:r>
                <a:endParaRPr lang="el-G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sz="18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18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</a:rPr>
                          <m:t>𝜑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</a:rPr>
                          <m:t>𝜑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l-GR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→¬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l-GR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</m:d>
                        </m:e>
                      </m:d>
                      <m:r>
                        <a:rPr lang="el-GR" sz="1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)∧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l-GR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l-GR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d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d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d>
                    </m:oMath>
                  </m:oMathPara>
                </a14:m>
                <a:endParaRPr lang="el-GR" sz="1800" dirty="0">
                  <a:ea typeface="Cambria Math"/>
                </a:endParaRPr>
              </a:p>
              <a:p>
                <a:pPr marL="0" indent="0">
                  <a:buNone/>
                </a:pPr>
                <a:endParaRPr lang="el-GR" sz="1800" dirty="0">
                  <a:ea typeface="Cambria Math"/>
                </a:endParaRPr>
              </a:p>
              <a:p>
                <a:r>
                  <a:rPr lang="en-US" sz="1800" u="sng" dirty="0">
                    <a:solidFill>
                      <a:schemeClr val="tx2"/>
                    </a:solidFill>
                    <a:ea typeface="Cambria Math"/>
                  </a:rPr>
                  <a:t>Definition 7.21 (Complexity):</a:t>
                </a: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The complexity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 :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𝐾</m:t>
                        </m:r>
                        <m:r>
                          <a:rPr lang="en-US" sz="1800" i="1">
                            <a:latin typeface="Cambria Math"/>
                          </a:rPr>
                          <m:t>[]</m:t>
                        </m:r>
                      </m:sub>
                    </m:sSub>
                    <m:r>
                      <a:rPr lang="en-US" sz="1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1800" dirty="0">
                    <a:ea typeface="Cambria Math"/>
                  </a:rPr>
                  <a:t> is defined as follows: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sz="1800" i="1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</a:rPr>
                          <m:t>𝜑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=1+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/>
                        </m:limLow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 </a:t>
                </a:r>
                <a:endParaRPr lang="el-G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4+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94147"/>
                <a:ext cx="9721215" cy="5741897"/>
              </a:xfrm>
              <a:blipFill rotWithShape="1">
                <a:blip r:embed="rId2"/>
                <a:stretch>
                  <a:fillRect l="-502" t="-849" b="-7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Διπλωμένη γωνία 3"/>
              <p:cNvSpPr/>
              <p:nvPr/>
            </p:nvSpPr>
            <p:spPr>
              <a:xfrm>
                <a:off x="6840835" y="1890291"/>
                <a:ext cx="2088232" cy="1872208"/>
              </a:xfrm>
              <a:prstGeom prst="foldedCorner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a propositional variable, </a:t>
                </a:r>
                <a14:m>
                  <m:oMath xmlns:m="http://schemas.openxmlformats.org/officeDocument/2006/math"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/>
                      </a:rPr>
                      <m:t>𝜑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are formulas</a:t>
                </a:r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Διπλωμένη γωνία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835" y="1890291"/>
                <a:ext cx="2088232" cy="1872208"/>
              </a:xfrm>
              <a:prstGeom prst="foldedCorner">
                <a:avLst/>
              </a:prstGeom>
              <a:blipFill rotWithShape="1">
                <a:blip r:embed="rId3"/>
                <a:stretch>
                  <a:fillRect l="-20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0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22139"/>
                <a:ext cx="9721215" cy="581390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Lemma 7.22: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𝜑</m:t>
                    </m:r>
                    <m:r>
                      <a:rPr lang="el-GR" b="0" i="1" smtClean="0">
                        <a:latin typeface="Cambria Math"/>
                      </a:rPr>
                      <m:t>,</m:t>
                    </m:r>
                    <m:r>
                      <a:rPr lang="el-GR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and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𝜒</m:t>
                    </m:r>
                  </m:oMath>
                </a14:m>
                <a:r>
                  <a:rPr lang="el-GR" dirty="0" smtClean="0"/>
                  <a:t>: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𝜑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𝑆𝑢𝑏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→¬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𝜓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l-GR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b="0" i="1" smtClean="0"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</m:oMath>
                </a14:m>
                <a:endParaRPr lang="el-GR" dirty="0" smtClean="0"/>
              </a:p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Exercise 7.23:</a:t>
                </a:r>
              </a:p>
              <a:p>
                <a:pPr marL="0" indent="0">
                  <a:buNone/>
                </a:pPr>
                <a:r>
                  <a:rPr lang="en-US" dirty="0" smtClean="0"/>
                  <a:t>Prove Lemma 7.22 </a:t>
                </a:r>
              </a:p>
              <a:p>
                <a:pPr marL="936951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936951" lvl="1" indent="-514350">
                  <a:buFont typeface="+mj-lt"/>
                  <a:buAutoNum type="arabicPeriod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22139"/>
                <a:ext cx="9721215" cy="5813905"/>
              </a:xfrm>
              <a:blipFill rotWithShape="1">
                <a:blip r:embed="rId2"/>
                <a:stretch>
                  <a:fillRect l="-1694" t="-2308" b="-126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Διπλωμένη γωνία 3"/>
              <p:cNvSpPr/>
              <p:nvPr/>
            </p:nvSpPr>
            <p:spPr>
              <a:xfrm>
                <a:off x="7305064" y="1566255"/>
                <a:ext cx="2304256" cy="1512168"/>
              </a:xfrm>
              <a:prstGeom prst="foldedCorner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𝑆𝑢𝑏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l-GR" sz="2000" i="1">
                        <a:solidFill>
                          <a:schemeClr val="tx1"/>
                        </a:solidFill>
                        <a:latin typeface="Cambria Math"/>
                      </a:rPr>
                      <m:t>𝜓</m:t>
                    </m:r>
                    <m:r>
                      <a:rPr lang="el-GR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the set of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subformulas</a:t>
                </a:r>
                <a:r>
                  <a:rPr lang="en-US" sz="20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chemeClr val="tx1"/>
                        </a:solidFill>
                        <a:latin typeface="Cambria Math"/>
                      </a:rPr>
                      <m:t>𝜓</m:t>
                    </m:r>
                  </m:oMath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Διπλωμένη γωνία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64" y="1566255"/>
                <a:ext cx="2304256" cy="1512168"/>
              </a:xfrm>
              <a:prstGeom prst="foldedCorner">
                <a:avLst/>
              </a:prstGeom>
              <a:blipFill rotWithShape="1">
                <a:blip r:embed="rId3"/>
                <a:stretch>
                  <a:fillRect r="-36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5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450131"/>
                <a:ext cx="9721215" cy="588591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2.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Proof: ??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200" i="1">
                              <a:latin typeface="Cambria Math"/>
                              <a:ea typeface="Cambria Math"/>
                            </a:rPr>
                            <m:t>4+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32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=4+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2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∧¬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=1+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∧¬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=2+</m:t>
                    </m:r>
                    <m:func>
                      <m:func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/>
                        </m:limLow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sz="36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3600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3.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Proof:??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3200" i="1">
                                  <a:latin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sz="32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200" i="1">
                              <a:latin typeface="Cambria Math"/>
                              <a:ea typeface="Cambria Math"/>
                            </a:rPr>
                            <m:t>4+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32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200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sz="32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200" i="1">
                              <a:latin typeface="Cambria Math"/>
                              <a:ea typeface="Cambria Math"/>
                            </a:rPr>
                            <m:t>4+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32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3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600" i="1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sz="3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36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l-GR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3200" i="1">
                          <a:latin typeface="Cambria Math"/>
                          <a:ea typeface="Cambria Math"/>
                        </a:rPr>
                        <m:t>4+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2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sz="3200" b="0" i="1" smtClean="0">
                          <a:latin typeface="Cambria Math"/>
                          <a:ea typeface="Cambria Math"/>
                        </a:rPr>
                        <m:t>+4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2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l-GR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2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2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→¬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∨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∧¬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</m:d>
                                  <m: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∧¬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450131"/>
                <a:ext cx="9721215" cy="5885913"/>
              </a:xfrm>
              <a:blipFill rotWithShape="1">
                <a:blip r:embed="rId2"/>
                <a:stretch>
                  <a:fillRect l="-690" t="-1554" b="-126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Διπλωμένη γωνία 3"/>
              <p:cNvSpPr/>
              <p:nvPr/>
            </p:nvSpPr>
            <p:spPr>
              <a:xfrm>
                <a:off x="7272883" y="738163"/>
                <a:ext cx="3312368" cy="2880320"/>
              </a:xfrm>
              <a:prstGeom prst="foldedCorner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u="sng" dirty="0" smtClean="0">
                    <a:solidFill>
                      <a:schemeClr val="tx1"/>
                    </a:solidFill>
                  </a:rPr>
                  <a:t>Reminder: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=1+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/>
                        </m:limLow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l-GR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4+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Διπλωμένη γωνία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883" y="738163"/>
                <a:ext cx="3312368" cy="2880320"/>
              </a:xfrm>
              <a:prstGeom prst="foldedCorner">
                <a:avLst/>
              </a:prstGeom>
              <a:blipFill rotWithShape="1">
                <a:blip r:embed="rId3"/>
                <a:stretch>
                  <a:fillRect r="-23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Διπλωμένη γωνία 4"/>
              <p:cNvSpPr/>
              <p:nvPr/>
            </p:nvSpPr>
            <p:spPr>
              <a:xfrm>
                <a:off x="7593852" y="3258443"/>
                <a:ext cx="2736304" cy="1584176"/>
              </a:xfrm>
              <a:prstGeom prst="foldedCorne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smtClean="0">
                    <a:latin typeface="Cambria Math"/>
                  </a:rPr>
                  <a:t>The </a:t>
                </a:r>
                <a:r>
                  <a:rPr lang="en-US" i="1" dirty="0" err="1" smtClean="0">
                    <a:latin typeface="Cambria Math"/>
                  </a:rPr>
                  <a:t>abbriviation</a:t>
                </a:r>
                <a:r>
                  <a:rPr lang="en-US" i="1" dirty="0" smtClean="0">
                    <a:latin typeface="Cambria Math"/>
                  </a:rPr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l-GR" dirty="0"/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i</m:t>
                    </m:r>
                  </m:oMath>
                </a14:m>
                <a:r>
                  <a:rPr lang="en-US" dirty="0" smtClean="0">
                    <a:ea typeface="Cambria Math"/>
                  </a:rPr>
                  <a:t>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∨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Διπλωμένη γωνία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852" y="3258443"/>
                <a:ext cx="2736304" cy="1584176"/>
              </a:xfrm>
              <a:prstGeom prst="foldedCorner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0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22139"/>
                <a:ext cx="9721215" cy="581390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8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∧¬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1+</m:t>
                      </m:r>
                      <m:func>
                        <m:func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32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¬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¬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𝜑</m:t>
                                          </m:r>
                                        </m:e>
                                      </m:d>
                                      <m:r>
                                        <a:rPr lang="el-GR" sz="280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2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=2+</m:t>
                      </m:r>
                      <m:func>
                        <m:func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32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800" i="1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</m:d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2+</m:t>
                      </m:r>
                      <m:func>
                        <m:func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</m:d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2+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,2+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4+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2+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l-GR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80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l-GR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800" i="1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l-GR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80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2+</m:t>
                      </m:r>
                      <m:func>
                        <m:func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,2+</m:t>
                              </m:r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</m:d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ea typeface="Cambria Math"/>
                  </a:rPr>
                  <a:t>Thus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→¬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ea typeface="Cambria Math"/>
                  </a:rPr>
                  <a:t>4.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/>
                              </a:rPr>
                              <m:t>𝜓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l-GR" sz="28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</m:oMath>
                </a14:m>
                <a:endParaRPr lang="en-US" sz="280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800" u="sng" dirty="0" smtClean="0">
                    <a:solidFill>
                      <a:schemeClr val="tx2"/>
                    </a:solidFill>
                    <a:ea typeface="Cambria Math"/>
                  </a:rPr>
                  <a:t>Proof:??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ea typeface="Cambria Math"/>
                  </a:rPr>
                  <a:t>Assume without loss of generality,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</m:oMath>
                </a14:m>
                <a:r>
                  <a:rPr lang="en-US" sz="2400" dirty="0" smtClean="0"/>
                  <a:t>. Then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800" i="1">
                                  <a:latin typeface="Cambria Math"/>
                                </a:rPr>
                                <m:t>𝜑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800" i="1">
                                  <a:latin typeface="Cambria Math"/>
                                </a:rPr>
                                <m:t>𝜓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4+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800" i="1">
                              <a:latin typeface="Cambria Math"/>
                            </a:rPr>
                            <m:t>𝜓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∧</m:t>
                          </m:r>
                          <m:r>
                            <a:rPr lang="el-GR" sz="28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800" i="1">
                              <a:latin typeface="Cambria Math"/>
                              <a:ea typeface="Cambria Math"/>
                            </a:rPr>
                            <m:t>4+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l-GR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  <a:ea typeface="Cambria Math"/>
                                    </a:rPr>
                                    <m:t>max</m:t>
                                  </m:r>
                                </m:e>
                                <m:lim/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  <m:t>𝜒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l-GR" sz="28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800" i="1">
                              <a:latin typeface="Cambria Math"/>
                              <a:ea typeface="Cambria Math"/>
                            </a:rPr>
                            <m:t>4+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l-GR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=4+4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endParaRPr lang="en-US" sz="28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8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22139"/>
                <a:ext cx="9721215" cy="5813905"/>
              </a:xfrm>
              <a:blipFill rotWithShape="1">
                <a:blip r:embed="rId2"/>
                <a:stretch>
                  <a:fillRect l="-941" t="-315" b="-88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Διπλωμένη γωνία 3"/>
              <p:cNvSpPr/>
              <p:nvPr/>
            </p:nvSpPr>
            <p:spPr>
              <a:xfrm>
                <a:off x="7272883" y="450131"/>
                <a:ext cx="3312368" cy="2880320"/>
              </a:xfrm>
              <a:prstGeom prst="foldedCorner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u="sng" dirty="0" smtClean="0">
                    <a:solidFill>
                      <a:schemeClr val="tx1"/>
                    </a:solidFill>
                  </a:rPr>
                  <a:t>Reminder: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=1+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/>
                        </m:limLow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l-GR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4+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Διπλωμένη γωνία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883" y="450131"/>
                <a:ext cx="3312368" cy="2880320"/>
              </a:xfrm>
              <a:prstGeom prst="foldedCorner">
                <a:avLst/>
              </a:prstGeom>
              <a:blipFill rotWithShape="1">
                <a:blip r:embed="rId3"/>
                <a:stretch>
                  <a:fillRect r="-23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2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378123"/>
                <a:ext cx="9721215" cy="633670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36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sz="3600" i="1">
                              <a:latin typeface="Cambria Math"/>
                              <a:ea typeface="Cambria Math"/>
                            </a:rPr>
                            <m:t>𝜓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∧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36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sz="36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d>
                    </m:oMath>
                  </m:oMathPara>
                </a14:m>
                <a:endParaRPr lang="en-US" sz="36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=1+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  <a:ea typeface="Cambria Math"/>
                                    </a:rPr>
                                    <m:t>4+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3600" b="0" i="1" smtClean="0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3600" b="0" i="1" smtClean="0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  <a:ea typeface="Cambria Math"/>
                                    </a:rPr>
                                    <m:t>4+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3600" b="0" i="1" smtClean="0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3600" b="0" i="1" smtClean="0"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/>
                        </a:rPr>
                        <m:t>=1+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4+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/>
                        </a:rPr>
                        <m:t>=1+4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</a:rPr>
                            <m:t>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3600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3600" i="1">
                                <a:latin typeface="Cambria Math"/>
                              </a:rPr>
                              <m:t>𝜓</m:t>
                            </m:r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l-GR" sz="36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</m:d>
                      </m:e>
                    </m:d>
                    <m:r>
                      <a:rPr lang="en-US" sz="36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36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36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  <m:r>
                      <a:rPr lang="en-US" sz="36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36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6.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i="1"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Proof:??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𝜑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  <m:r>
                            <a:rPr lang="el-GR" i="1">
                              <a:latin typeface="Cambria Math"/>
                            </a:rPr>
                            <m:t>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</a:rPr>
                            <m:t>𝜒</m:t>
                          </m:r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</a:rPr>
                            <m:t>16+4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d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600">
                                          <a:latin typeface="Cambria Math"/>
                                          <a:ea typeface="Cambria Math"/>
                                        </a:rPr>
                                        <m:t>max</m:t>
                                      </m:r>
                                    </m:e>
                                    <m:lim/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l-GR" sz="3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sz="3600" i="1">
                                              <a:latin typeface="Cambria Math"/>
                                              <a:ea typeface="Cambria Math"/>
                                            </a:rPr>
                                            <m:t>𝜑</m:t>
                                          </m:r>
                                        </m:e>
                                      </m:d>
                                      <m:r>
                                        <a:rPr lang="en-US" sz="36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3600" i="1" smtClean="0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  <m:d>
                                        <m:dPr>
                                          <m:ctrlPr>
                                            <a:rPr lang="en-US" sz="360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4+</m:t>
                                          </m:r>
                                          <m:r>
                                            <a:rPr lang="en-US" sz="3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36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l-GR" sz="36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𝜑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sz="36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sz="3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𝜓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</a:rPr>
                            <m:t>5+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4+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b="0" i="1" smtClean="0"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</a:rPr>
                            <m:t>𝜒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5+4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𝜒</m:t>
                            </m:r>
                          </m:e>
                        </m:d>
                      </m:e>
                    </m:d>
                  </m:oMath>
                </a14:m>
                <a:r>
                  <a:rPr lang="el-GR" b="0" dirty="0" smtClean="0"/>
                  <a:t>	</a:t>
                </a:r>
                <a:r>
                  <a:rPr lang="el-GR" sz="5800" b="0" dirty="0" smtClean="0">
                    <a:solidFill>
                      <a:srgbClr val="FF0000"/>
                    </a:solidFill>
                    <a:sym typeface="Wingdings"/>
                  </a:rPr>
                  <a:t></a:t>
                </a:r>
                <a:endParaRPr lang="el-GR" sz="58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l-GR" dirty="0"/>
                  <a:t>	</a:t>
                </a:r>
                <a:r>
                  <a:rPr lang="el-GR" dirty="0" smtClean="0"/>
                  <a:t>	</a:t>
                </a:r>
                <a:endParaRPr lang="el-GR" b="0" dirty="0" smtClean="0"/>
              </a:p>
              <a:p>
                <a:pPr marL="0" indent="0">
                  <a:buNone/>
                </a:pPr>
                <a:endParaRPr lang="el-GR" b="0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378123"/>
                <a:ext cx="9721215" cy="6336704"/>
              </a:xfrm>
              <a:blipFill rotWithShape="1">
                <a:blip r:embed="rId2"/>
                <a:stretch>
                  <a:fillRect l="-690" t="-1442" b="-1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Διπλωμένη γωνία 3"/>
              <p:cNvSpPr/>
              <p:nvPr/>
            </p:nvSpPr>
            <p:spPr>
              <a:xfrm>
                <a:off x="6768827" y="1242219"/>
                <a:ext cx="3312368" cy="2880320"/>
              </a:xfrm>
              <a:prstGeom prst="foldedCorner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u="sng" dirty="0" smtClean="0">
                    <a:solidFill>
                      <a:schemeClr val="tx1"/>
                    </a:solidFill>
                  </a:rPr>
                  <a:t>Reminder: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=1+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/>
                        </m:limLow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l-GR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4+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Διπλωμένη γωνία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827" y="1242219"/>
                <a:ext cx="3312368" cy="2880320"/>
              </a:xfrm>
              <a:prstGeom prst="foldedCorner">
                <a:avLst/>
              </a:prstGeom>
              <a:blipFill rotWithShape="1">
                <a:blip r:embed="rId3"/>
                <a:stretch>
                  <a:fillRect r="-2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6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Calisto MT" pitchFamily="18" charset="0"/>
              </a:rPr>
              <a:t>Overview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sto MT" pitchFamily="18" charset="0"/>
              </a:rPr>
              <a:t>Reminder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sto MT" pitchFamily="18" charset="0"/>
              </a:rPr>
              <a:t>Completeness for S5C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sto MT" pitchFamily="18" charset="0"/>
              </a:rPr>
              <a:t>Completeness for PA without common knowledge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sto MT" pitchFamily="18" charset="0"/>
              </a:rPr>
              <a:t>Completeness for PA with common knowledge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sto MT" pitchFamily="18" charset="0"/>
              </a:rPr>
              <a:t>Completeness in a </a:t>
            </a:r>
            <a:r>
              <a:rPr lang="en-US" dirty="0" err="1">
                <a:latin typeface="Calisto MT" pitchFamily="18" charset="0"/>
              </a:rPr>
              <a:t>g</a:t>
            </a:r>
            <a:r>
              <a:rPr lang="en-US" dirty="0" err="1" smtClean="0">
                <a:latin typeface="Calisto MT" pitchFamily="18" charset="0"/>
              </a:rPr>
              <a:t>eneralised</a:t>
            </a:r>
            <a:r>
              <a:rPr lang="en-US" dirty="0" smtClean="0">
                <a:latin typeface="Calisto MT" pitchFamily="18" charset="0"/>
              </a:rPr>
              <a:t> form for logic of action model without common knowledge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sto MT" pitchFamily="18" charset="0"/>
              </a:rPr>
              <a:t>Completeness in a </a:t>
            </a:r>
            <a:r>
              <a:rPr lang="en-US" dirty="0" err="1" smtClean="0">
                <a:latin typeface="Calisto MT" pitchFamily="18" charset="0"/>
              </a:rPr>
              <a:t>generalised</a:t>
            </a:r>
            <a:r>
              <a:rPr lang="en-US" dirty="0" smtClean="0">
                <a:latin typeface="Calisto MT" pitchFamily="18" charset="0"/>
              </a:rPr>
              <a:t> form for logic of action model with common knowledge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sto MT" pitchFamily="18" charset="0"/>
              </a:rPr>
              <a:t>Introduction to </a:t>
            </a:r>
            <a:r>
              <a:rPr lang="en-US" dirty="0" err="1" smtClean="0">
                <a:latin typeface="Calisto MT" pitchFamily="18" charset="0"/>
              </a:rPr>
              <a:t>relativised</a:t>
            </a:r>
            <a:r>
              <a:rPr lang="en-US" dirty="0" smtClean="0">
                <a:latin typeface="Calisto MT" pitchFamily="18" charset="0"/>
              </a:rPr>
              <a:t> common knowledge</a:t>
            </a: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88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666155"/>
                <a:ext cx="9721215" cy="566988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will show that every formula is provably equivalent to its translation.</a:t>
                </a:r>
              </a:p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Lemma 7.24: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all 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latin typeface="Cambria Math"/>
                          </a:rPr>
                          <m:t>[]</m:t>
                        </m:r>
                      </m:sub>
                    </m:sSub>
                  </m:oMath>
                </a14:m>
                <a:r>
                  <a:rPr lang="en-US" dirty="0" smtClean="0"/>
                  <a:t> it is the case that </a:t>
                </a:r>
                <a:endParaRPr lang="el-GR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dirty="0" smtClean="0"/>
                  <a:t>We will prove this Lemma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Base case: If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 is a propositional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, it’s trivial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Induction hypothesis: For all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0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i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Induction step: The case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∧,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follows straightforwardly from the induction hypothesis and item 1 of Lemma 7.22.</a:t>
                </a:r>
              </a:p>
              <a:p>
                <a:pPr marL="879801" lvl="1" indent="-457200"/>
                <a:r>
                  <a:rPr lang="en-US" sz="3400" dirty="0" smtClean="0"/>
                  <a:t>The case for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4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3400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sz="3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3400" dirty="0" smtClean="0"/>
                  <a:t>: This case follows </a:t>
                </a:r>
                <a:r>
                  <a:rPr lang="en-US" sz="3400" dirty="0"/>
                  <a:t>straightforwardly from </a:t>
                </a:r>
                <a:r>
                  <a:rPr lang="en-US" sz="3400" dirty="0" smtClean="0"/>
                  <a:t>the atomic permanence axiom, </a:t>
                </a:r>
                <a:r>
                  <a:rPr lang="en-US" sz="3400" dirty="0"/>
                  <a:t>item </a:t>
                </a:r>
                <a:r>
                  <a:rPr lang="en-US" sz="3400" dirty="0" smtClean="0"/>
                  <a:t>2 of </a:t>
                </a:r>
                <a:r>
                  <a:rPr lang="en-US" sz="3400" dirty="0"/>
                  <a:t>Lemma 7.22</a:t>
                </a:r>
                <a:r>
                  <a:rPr lang="en-US" sz="3400" dirty="0" smtClean="0"/>
                  <a:t> and </a:t>
                </a:r>
                <a:r>
                  <a:rPr lang="en-US" sz="3400" dirty="0"/>
                  <a:t>the induction </a:t>
                </a:r>
                <a:r>
                  <a:rPr lang="en-US" sz="3400" dirty="0" smtClean="0"/>
                  <a:t>hypothesis.</a:t>
                </a:r>
              </a:p>
              <a:p>
                <a:pPr marL="422601" lvl="1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l-GR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666155"/>
                <a:ext cx="9721215" cy="5669889"/>
              </a:xfrm>
              <a:blipFill rotWithShape="1">
                <a:blip r:embed="rId2"/>
                <a:stretch>
                  <a:fillRect l="-941" t="-1935" r="-627" b="-22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Διπλωμένη γωνία 3"/>
              <p:cNvSpPr/>
              <p:nvPr/>
            </p:nvSpPr>
            <p:spPr>
              <a:xfrm>
                <a:off x="5474309" y="5010896"/>
                <a:ext cx="3096344" cy="1584176"/>
              </a:xfrm>
              <a:prstGeom prst="foldedCorner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atomic permanence axiom: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Item 2 of Lemma 7.22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Διπλωμένη γωνία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309" y="5010896"/>
                <a:ext cx="3096344" cy="1584176"/>
              </a:xfrm>
              <a:prstGeom prst="foldedCorner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22139"/>
                <a:ext cx="9721215" cy="5813905"/>
              </a:xfrm>
            </p:spPr>
            <p:txBody>
              <a:bodyPr>
                <a:normAutofit/>
              </a:bodyPr>
              <a:lstStyle/>
              <a:p>
                <a:pPr marL="879801" lvl="1" indent="-457200"/>
                <a:r>
                  <a:rPr lang="en-US" sz="2600" dirty="0" smtClean="0"/>
                  <a:t>The case for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600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l-GR" sz="2600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2600" b="0" i="1" smtClean="0"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sz="2600" dirty="0"/>
                  <a:t>: This case follows straightforwardly from the </a:t>
                </a:r>
                <a:r>
                  <a:rPr lang="en-US" sz="2600" dirty="0" smtClean="0"/>
                  <a:t>announcement and negation axiom, </a:t>
                </a:r>
                <a:r>
                  <a:rPr lang="en-US" sz="2600" dirty="0"/>
                  <a:t>item </a:t>
                </a:r>
                <a:r>
                  <a:rPr lang="en-US" sz="2600" dirty="0" smtClean="0"/>
                  <a:t>3 </a:t>
                </a:r>
                <a:r>
                  <a:rPr lang="en-US" sz="2600" dirty="0"/>
                  <a:t>of Lemma 7.22 and the induction </a:t>
                </a:r>
                <a:r>
                  <a:rPr lang="en-US" sz="2600" dirty="0" smtClean="0"/>
                  <a:t>hypothesis</a:t>
                </a:r>
              </a:p>
              <a:p>
                <a:pPr marL="879801" lvl="1" indent="-457200"/>
                <a:r>
                  <a:rPr lang="en-US" sz="2600" dirty="0"/>
                  <a:t>The case for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600" i="1">
                            <a:latin typeface="Cambria Math"/>
                          </a:rPr>
                          <m:t>𝜑</m:t>
                        </m:r>
                      </m:e>
                    </m:d>
                    <m:d>
                      <m:dPr>
                        <m:ctrlPr>
                          <a:rPr lang="el-GR" sz="2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2600" b="0" i="1" smtClean="0">
                            <a:latin typeface="Cambria Math"/>
                          </a:rPr>
                          <m:t>𝜑</m:t>
                        </m:r>
                        <m:r>
                          <a:rPr lang="el-GR" sz="260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600" dirty="0"/>
                  <a:t>: This case follows straightforwardly from the announcement and </a:t>
                </a:r>
                <a:r>
                  <a:rPr lang="en-US" sz="2600" dirty="0" smtClean="0"/>
                  <a:t>conjunction </a:t>
                </a:r>
                <a:r>
                  <a:rPr lang="en-US" sz="2600" dirty="0"/>
                  <a:t>axiom, item </a:t>
                </a:r>
                <a:r>
                  <a:rPr lang="en-US" sz="2600" dirty="0" smtClean="0"/>
                  <a:t>4 </a:t>
                </a:r>
                <a:r>
                  <a:rPr lang="en-US" sz="2600" dirty="0"/>
                  <a:t>of Lemma 7.22 and the induction </a:t>
                </a:r>
                <a:r>
                  <a:rPr lang="en-US" sz="2600" dirty="0" smtClean="0"/>
                  <a:t>hypothesis.</a:t>
                </a:r>
              </a:p>
              <a:p>
                <a:pPr marL="879801" lvl="1" indent="-457200"/>
                <a:r>
                  <a:rPr lang="en-US" sz="2600" dirty="0"/>
                  <a:t>The case for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600" i="1">
                            <a:latin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2600" i="1"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2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: This case follows straightforwardly from the announcement and </a:t>
                </a:r>
                <a:r>
                  <a:rPr lang="en-US" sz="2600" dirty="0" smtClean="0"/>
                  <a:t>knowledge </a:t>
                </a:r>
                <a:r>
                  <a:rPr lang="en-US" sz="2600" dirty="0"/>
                  <a:t>axiom, item </a:t>
                </a:r>
                <a:r>
                  <a:rPr lang="en-US" sz="2600" dirty="0" smtClean="0"/>
                  <a:t>5 </a:t>
                </a:r>
                <a:r>
                  <a:rPr lang="en-US" sz="2600" dirty="0"/>
                  <a:t>of Lemma 7.22 and the induction hypothesis</a:t>
                </a:r>
                <a:r>
                  <a:rPr lang="en-US" sz="2600" dirty="0" smtClean="0"/>
                  <a:t>.</a:t>
                </a:r>
              </a:p>
              <a:p>
                <a:pPr marL="879801" lvl="1" indent="-457200"/>
                <a:r>
                  <a:rPr lang="en-US" sz="2600" dirty="0"/>
                  <a:t>The case for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600" i="1">
                            <a:latin typeface="Cambria Math"/>
                          </a:rPr>
                          <m:t>𝜑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6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l-GR" sz="2600" i="1">
                        <a:latin typeface="Cambria Math"/>
                      </a:rPr>
                      <m:t>𝜒</m:t>
                    </m:r>
                  </m:oMath>
                </a14:m>
                <a:r>
                  <a:rPr lang="en-US" sz="2600" dirty="0"/>
                  <a:t>: This case follows straightforwardly from the announcement </a:t>
                </a:r>
                <a:r>
                  <a:rPr lang="en-US" sz="2600" dirty="0" smtClean="0"/>
                  <a:t>composition axiom</a:t>
                </a:r>
                <a:r>
                  <a:rPr lang="en-US" sz="2600" dirty="0"/>
                  <a:t>, item </a:t>
                </a:r>
                <a:r>
                  <a:rPr lang="en-US" sz="2600" dirty="0" smtClean="0"/>
                  <a:t>6 </a:t>
                </a:r>
                <a:r>
                  <a:rPr lang="en-US" sz="2600" dirty="0"/>
                  <a:t>of Lemma 7.22 and the induction hypothesis.</a:t>
                </a:r>
              </a:p>
              <a:p>
                <a:pPr marL="879801" lvl="1" indent="-457200"/>
                <a:endParaRPr lang="en-US" dirty="0"/>
              </a:p>
              <a:p>
                <a:pPr marL="879801" lvl="1" indent="-457200"/>
                <a:endParaRPr lang="en-US" dirty="0"/>
              </a:p>
              <a:p>
                <a:pPr marL="879801" lvl="1" indent="-457200"/>
                <a:endParaRPr lang="en-US" dirty="0" smtClean="0"/>
              </a:p>
              <a:p>
                <a:pPr marL="879801" lvl="1" indent="-457200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22139"/>
                <a:ext cx="9721215" cy="5813905"/>
              </a:xfrm>
              <a:blipFill rotWithShape="1">
                <a:blip r:embed="rId2"/>
                <a:stretch>
                  <a:fillRect t="-839" r="-1819" b="-286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Διπλωμένη γωνία 3"/>
              <p:cNvSpPr/>
              <p:nvPr/>
            </p:nvSpPr>
            <p:spPr>
              <a:xfrm>
                <a:off x="5832723" y="5346675"/>
                <a:ext cx="4608512" cy="1512168"/>
              </a:xfrm>
              <a:prstGeom prst="foldedCorner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22601" lvl="1"/>
                <a:r>
                  <a:rPr lang="en-US" dirty="0" smtClean="0">
                    <a:solidFill>
                      <a:schemeClr val="tx1"/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22601" lvl="1"/>
                <a:r>
                  <a:rPr lang="en-US" dirty="0" smtClean="0">
                    <a:solidFill>
                      <a:schemeClr val="tx1"/>
                    </a:solidFill>
                  </a:rPr>
                  <a:t>4.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pPr marL="422601" lvl="1"/>
                <a:r>
                  <a:rPr lang="en-US" dirty="0" smtClean="0">
                    <a:solidFill>
                      <a:schemeClr val="tx1"/>
                    </a:solidFill>
                  </a:rPr>
                  <a:t>5.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22601" lvl="1"/>
                <a:r>
                  <a:rPr lang="en-US" dirty="0" smtClean="0">
                    <a:solidFill>
                      <a:schemeClr val="tx1"/>
                    </a:solidFill>
                  </a:rPr>
                  <a:t>6.	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</m:oMath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Διπλωμένη γωνία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723" y="5346675"/>
                <a:ext cx="4608512" cy="1512168"/>
              </a:xfrm>
              <a:prstGeom prst="foldedCorner">
                <a:avLst/>
              </a:prstGeom>
              <a:blipFill rotWithShape="1">
                <a:blip r:embed="rId3"/>
                <a:stretch>
                  <a:fillRect t="-1984" r="-1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Διπλωμένη γωνία 4"/>
              <p:cNvSpPr/>
              <p:nvPr/>
            </p:nvSpPr>
            <p:spPr>
              <a:xfrm>
                <a:off x="1447336" y="5527535"/>
                <a:ext cx="4032448" cy="1544419"/>
              </a:xfrm>
              <a:prstGeom prst="foldedCorner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22601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→¬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22601" lvl="1"/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𝜑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l-GR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l-GR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𝜒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pPr marL="422601" lvl="1"/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𝜑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↔</m:t>
                    </m:r>
                    <m:r>
                      <a:rPr lang="el-GR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l-GR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22601" lvl="1"/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𝜑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l-GR" i="1">
                        <a:solidFill>
                          <a:schemeClr val="tx1"/>
                        </a:solidFill>
                        <a:latin typeface="Cambria Math"/>
                      </a:rPr>
                      <m:t>𝜒</m:t>
                    </m:r>
                    <m:r>
                      <a:rPr lang="el-GR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l-GR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𝜒</m:t>
                    </m:r>
                  </m:oMath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Διπλωμένη γωνία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336" y="5527535"/>
                <a:ext cx="4032448" cy="1544419"/>
              </a:xfrm>
              <a:prstGeom prst="foldedCorner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7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450131"/>
                <a:ext cx="9721215" cy="5885913"/>
              </a:xfrm>
            </p:spPr>
            <p:txBody>
              <a:bodyPr>
                <a:normAutofit/>
              </a:bodyPr>
              <a:lstStyle/>
              <a:p>
                <a:r>
                  <a:rPr lang="en-US" sz="2800" u="sng" dirty="0" smtClean="0">
                    <a:solidFill>
                      <a:schemeClr val="tx2"/>
                    </a:solidFill>
                  </a:rPr>
                  <a:t>Theorem 7.26 (Completeness):</a:t>
                </a:r>
              </a:p>
              <a:p>
                <a:pPr marL="0" lvl="0" indent="0">
                  <a:buNone/>
                </a:pPr>
                <a:r>
                  <a:rPr lang="en-US" sz="2800" dirty="0" smtClean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/>
                          </a:rPr>
                          <m:t>𝜑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latin typeface="Cambria Math"/>
                          </a:rPr>
                          <m:t>[]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implies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800" u="sng" dirty="0" smtClean="0">
                    <a:solidFill>
                      <a:schemeClr val="tx2"/>
                    </a:solidFill>
                  </a:rPr>
                  <a:t>Proof:</a:t>
                </a:r>
              </a:p>
              <a:p>
                <a:pPr marL="0" lvl="0" indent="0"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. Therefore</a:t>
                </a:r>
                <a:r>
                  <a:rPr lang="el-GR" sz="2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⊨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(by soundness) and by Lemma 7.24 holds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800" dirty="0" smtClean="0"/>
                  <a:t>. Because of the fact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800" dirty="0" smtClean="0"/>
                  <a:t> doesn’t contain any announcement operators,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5⊢</m:t>
                    </m:r>
                    <m:r>
                      <a:rPr lang="en-US" sz="2800" b="0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800" b="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800" dirty="0" smtClean="0"/>
                  <a:t> (Theorem 7.7) We also have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PA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800" dirty="0" smtClean="0"/>
                  <a:t> as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𝑆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5</m:t>
                    </m:r>
                  </m:oMath>
                </a14:m>
                <a:r>
                  <a:rPr lang="en-US" sz="2800" dirty="0" smtClean="0"/>
                  <a:t> is subsystem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PA</m:t>
                    </m:r>
                  </m:oMath>
                </a14:m>
                <a:r>
                  <a:rPr lang="en-US" sz="2800" dirty="0" smtClean="0"/>
                  <a:t>.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PA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800" dirty="0" smtClean="0"/>
                  <a:t>, it follows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PA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  <a:endParaRPr lang="el-GR" sz="3200" dirty="0"/>
              </a:p>
              <a:p>
                <a:pPr marL="0" indent="0">
                  <a:buNone/>
                </a:pPr>
                <a:r>
                  <a:rPr lang="en-US" sz="3600" dirty="0" smtClean="0">
                    <a:sym typeface="Wingdings"/>
                  </a:rPr>
                  <a:t>						</a:t>
                </a:r>
                <a:r>
                  <a:rPr lang="el-GR" sz="4400" dirty="0" smtClean="0">
                    <a:solidFill>
                      <a:srgbClr val="FF0000"/>
                    </a:solidFill>
                    <a:sym typeface="Wingdings"/>
                  </a:rPr>
                  <a:t></a:t>
                </a:r>
                <a:endParaRPr lang="en-US" sz="3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450131"/>
                <a:ext cx="9721215" cy="5885913"/>
              </a:xfrm>
              <a:blipFill rotWithShape="1">
                <a:blip r:embed="rId2"/>
                <a:stretch>
                  <a:fillRect l="-1882" t="-933" r="-15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36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0070" y="666155"/>
            <a:ext cx="9721215" cy="56698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proof system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</a:t>
            </a:r>
          </a:p>
          <a:p>
            <a:pPr marL="0" indent="0">
              <a:buNone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5" y="1242219"/>
            <a:ext cx="8449854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378123"/>
                <a:ext cx="9721215" cy="5957921"/>
              </a:xfrm>
            </p:spPr>
            <p:txBody>
              <a:bodyPr>
                <a:normAutofit/>
              </a:bodyPr>
              <a:lstStyle/>
              <a:p>
                <a:r>
                  <a:rPr lang="en-US" sz="2300" u="sng" dirty="0" smtClean="0">
                    <a:solidFill>
                      <a:schemeClr val="tx2"/>
                    </a:solidFill>
                  </a:rPr>
                  <a:t>Definition 7.27 (Closure)</a:t>
                </a:r>
                <a:r>
                  <a:rPr lang="el-GR" sz="2300" u="sng" dirty="0" smtClean="0">
                    <a:solidFill>
                      <a:schemeClr val="tx2"/>
                    </a:solidFill>
                  </a:rPr>
                  <a:t>:</a:t>
                </a:r>
                <a:endParaRPr lang="en-US" sz="2300" u="sng" dirty="0" smtClean="0">
                  <a:solidFill>
                    <a:schemeClr val="tx2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𝑐𝑙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l-GR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𝐾𝐶</m:t>
                        </m:r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[]</m:t>
                        </m:r>
                      </m:sub>
                    </m:sSub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→℘</m:t>
                    </m:r>
                    <m:d>
                      <m:d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2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ℒ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𝐾𝐶</m:t>
                            </m:r>
                            <m:r>
                              <a:rPr lang="en-US" sz="23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[]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, be the function such that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l-GR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𝐾𝐶</m:t>
                        </m:r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[]</m:t>
                        </m:r>
                      </m:sub>
                    </m:sSub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𝑐𝑙</m:t>
                    </m:r>
                    <m:d>
                      <m:d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 is the smallest set such that: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3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2300" dirty="0">
                    <a:solidFill>
                      <a:prstClr val="black"/>
                    </a:solidFill>
                  </a:rPr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3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l-GR" sz="23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23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2300" dirty="0">
                    <a:solidFill>
                      <a:prstClr val="black"/>
                    </a:solidFill>
                  </a:rPr>
                  <a:t>, </a:t>
                </a:r>
                <a:r>
                  <a:rPr lang="en-US" sz="2300" dirty="0">
                    <a:solidFill>
                      <a:prstClr val="black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𝑆𝑢𝑏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</a:rPr>
                      <m:t>𝜓</m:t>
                    </m:r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</a:rPr>
                      <m:t>)⊆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2300" dirty="0">
                    <a:solidFill>
                      <a:prstClr val="black"/>
                    </a:solidFill>
                  </a:rPr>
                  <a:t> (</a:t>
                </a:r>
                <a:r>
                  <a:rPr lang="en-US" sz="2300" dirty="0">
                    <a:solidFill>
                      <a:prstClr val="black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𝑆𝑢𝑏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</a:rPr>
                      <m:t>𝜓</m:t>
                    </m:r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 is the set of </a:t>
                </a:r>
                <a:r>
                  <a:rPr lang="en-US" sz="2300" dirty="0" err="1">
                    <a:solidFill>
                      <a:prstClr val="black"/>
                    </a:solidFill>
                  </a:rPr>
                  <a:t>subformulas</a:t>
                </a:r>
                <a:r>
                  <a:rPr lang="en-US" sz="2300" dirty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l-GR" sz="2300" dirty="0">
                    <a:solidFill>
                      <a:prstClr val="black"/>
                    </a:solidFill>
                  </a:rPr>
                  <a:t>),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3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l-GR" sz="23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23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 is not a negation, then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2300" dirty="0">
                    <a:solidFill>
                      <a:prstClr val="black"/>
                    </a:solidFill>
                  </a:rPr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3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2300" i="1">
                        <a:solidFill>
                          <a:prstClr val="black"/>
                        </a:solidFill>
                        <a:latin typeface="Cambria Math"/>
                      </a:rPr>
                      <m:t>𝜓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, then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l-GR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B</m:t>
                        </m:r>
                      </m:e>
                    </m:d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300" dirty="0" smtClean="0"/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3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2300" b="0" i="1" smtClean="0">
                        <a:latin typeface="Cambria Math"/>
                      </a:rPr>
                      <m:t>𝑝</m:t>
                    </m:r>
                    <m:r>
                      <a:rPr lang="en-US" sz="23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b="0" i="1" smtClean="0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300" dirty="0" smtClean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</a:rPr>
                          <m:t>𝜓</m:t>
                        </m:r>
                        <m:r>
                          <a:rPr lang="en-US" sz="230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sz="23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b="0" i="1" smtClean="0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300" dirty="0" smtClean="0"/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3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23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2300" b="0" i="1" smtClean="0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300" dirty="0" smtClean="0"/>
                  <a:t>,</a:t>
                </a:r>
                <a:r>
                  <a:rPr lang="en-US" sz="2300" dirty="0"/>
                  <a:t> then</a:t>
                </a:r>
                <a:r>
                  <a:rPr lang="en-US" sz="23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i="1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→¬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3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sz="23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  <m:r>
                      <a:rPr lang="en-US" sz="23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300" dirty="0" smtClean="0"/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3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</a:rPr>
                          <m:t>𝜓</m:t>
                        </m:r>
                      </m:e>
                    </m:d>
                    <m:d>
                      <m:dPr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</a:rPr>
                          <m:t>𝜒</m:t>
                        </m:r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300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d>
                    <m:r>
                      <a:rPr lang="en-US" sz="23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300" dirty="0" smtClean="0">
                    <a:latin typeface="Cambria Math"/>
                    <a:ea typeface="Cambria Math"/>
                  </a:rPr>
                  <a:t>, </a:t>
                </a:r>
                <a:r>
                  <a:rPr lang="en-US" sz="2300" dirty="0" smtClean="0"/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3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sz="2300" i="1">
                            <a:latin typeface="Cambria Math"/>
                            <a:ea typeface="Cambria Math"/>
                          </a:rPr>
                          <m:t>𝜒</m:t>
                        </m:r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3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sz="23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d>
                    <m:r>
                      <a:rPr lang="en-US" sz="23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300" dirty="0" smtClean="0">
                    <a:ea typeface="Cambria Math"/>
                  </a:rPr>
                  <a:t>,</a:t>
                </a:r>
                <a:endParaRPr lang="en-US" sz="2300" dirty="0">
                  <a:ea typeface="Cambria Math"/>
                </a:endParaRP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3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</a:rPr>
                          <m:t>𝜓</m:t>
                        </m:r>
                      </m:e>
                    </m:d>
                    <m:sSub>
                      <m:sSub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2300" b="0" i="1" smtClean="0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300" dirty="0">
                    <a:latin typeface="Cambria Math"/>
                    <a:ea typeface="Cambria Math"/>
                  </a:rPr>
                  <a:t>, </a:t>
                </a:r>
                <a:r>
                  <a:rPr lang="en-US" sz="2300" dirty="0"/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i="1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23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3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3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sz="23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  <m:r>
                      <a:rPr lang="en-US" sz="23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300" dirty="0" smtClean="0"/>
                  <a:t>,</a:t>
                </a:r>
                <a:endParaRPr lang="en-US" sz="23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3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</a:rPr>
                          <m:t>𝜓</m:t>
                        </m:r>
                      </m:e>
                    </m:d>
                    <m:sSub>
                      <m:sSub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2300" b="0" i="1" smtClean="0">
                        <a:solidFill>
                          <a:prstClr val="black"/>
                        </a:solidFill>
                        <a:latin typeface="Cambria Math"/>
                      </a:rPr>
                      <m:t>𝜒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m:rPr>
                        <m:nor/>
                      </m:rPr>
                      <a:rPr lang="en-US" sz="2300" dirty="0">
                        <a:solidFill>
                          <a:prstClr val="black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sz="2300" dirty="0">
                        <a:solidFill>
                          <a:prstClr val="black"/>
                        </a:solidFill>
                      </a:rPr>
                      <m:t>then</m:t>
                    </m:r>
                    <m:r>
                      <a:rPr lang="el-GR" sz="23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3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l-GR" sz="2300" i="1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l-GR" sz="23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3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3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300" i="1">
                                    <a:latin typeface="Cambria Math"/>
                                  </a:rPr>
                                  <m:t>𝜓</m:t>
                                </m:r>
                              </m:e>
                            </m:d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l-GR" sz="23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𝜒</m:t>
                        </m:r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B</m:t>
                        </m:r>
                      </m:e>
                    </m:d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m:rPr>
                        <m:nor/>
                      </m:rPr>
                      <a:rPr lang="en-US" sz="2300" dirty="0"/>
                      <m:t>,</m:t>
                    </m:r>
                  </m:oMath>
                </a14:m>
                <a:endParaRPr lang="en-US" sz="23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300" dirty="0" smtClean="0"/>
                  <a:t>If </a:t>
                </a:r>
                <a:r>
                  <a:rPr lang="el-GR" sz="23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</a:rPr>
                          <m:t>𝜓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l-GR" sz="2300" b="0" i="1" smtClean="0">
                        <a:latin typeface="Cambria Math"/>
                      </a:rPr>
                      <m:t>𝜉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m:rPr>
                        <m:nor/>
                      </m:rPr>
                      <a:rPr lang="en-US" sz="2300" dirty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2300" dirty="0"/>
                      <m:t>then</m:t>
                    </m:r>
                  </m:oMath>
                </a14:m>
                <a:r>
                  <a:rPr lang="en-US" sz="23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300" b="0" i="1" smtClean="0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sz="2300" b="0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  <m:r>
                      <a:rPr lang="el-GR" sz="2300" b="0" i="1" smtClean="0">
                        <a:latin typeface="Cambria Math"/>
                        <a:ea typeface="Cambria Math"/>
                      </a:rPr>
                      <m:t>𝜉</m:t>
                    </m:r>
                  </m:oMath>
                </a14:m>
                <a:r>
                  <a:rPr lang="en-US" sz="23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3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l-GR" sz="2300" dirty="0" smtClean="0"/>
                  <a:t>.</a:t>
                </a:r>
                <a:endParaRPr lang="el-GR" sz="2300" dirty="0"/>
              </a:p>
              <a:p>
                <a:pPr marL="422601" lvl="1" indent="0">
                  <a:buNone/>
                </a:pPr>
                <a:endParaRPr lang="en-US" dirty="0" smtClean="0"/>
              </a:p>
              <a:p>
                <a:pPr marL="936951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422601" lvl="1" indent="0">
                  <a:buNone/>
                </a:pPr>
                <a:endParaRPr lang="en-US" dirty="0" smtClean="0"/>
              </a:p>
              <a:p>
                <a:pPr marL="936951" lvl="1" indent="-514350">
                  <a:buFont typeface="+mj-lt"/>
                  <a:buAutoNum type="arabicPeriod"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378123"/>
                <a:ext cx="9721215" cy="5957921"/>
              </a:xfrm>
              <a:blipFill rotWithShape="1">
                <a:blip r:embed="rId2"/>
                <a:stretch>
                  <a:fillRect l="-878" t="-716" r="-1255" b="-381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7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666155"/>
                <a:ext cx="9721215" cy="5669889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3800" u="sng" dirty="0" smtClean="0">
                    <a:solidFill>
                      <a:schemeClr val="tx2"/>
                    </a:solidFill>
                  </a:rPr>
                  <a:t>Lemma 7.28: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3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80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d>
                  </m:oMath>
                </a14:m>
                <a:r>
                  <a:rPr lang="el-GR" sz="3800" dirty="0"/>
                  <a:t> </a:t>
                </a:r>
                <a:r>
                  <a:rPr lang="en-US" sz="3800" dirty="0"/>
                  <a:t>is finite for all 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𝐾𝐶</m:t>
                        </m:r>
                        <m:r>
                          <a:rPr lang="en-US" sz="3800" b="0" i="1" smtClean="0">
                            <a:latin typeface="Cambria Math"/>
                            <a:ea typeface="Cambria Math"/>
                          </a:rPr>
                          <m:t>[]</m:t>
                        </m:r>
                      </m:sub>
                    </m:sSub>
                  </m:oMath>
                </a14:m>
                <a:r>
                  <a:rPr lang="en-US" sz="3800" dirty="0"/>
                  <a:t>.</a:t>
                </a:r>
                <a:endParaRPr lang="en-US" sz="3800" dirty="0" smtClean="0"/>
              </a:p>
              <a:p>
                <a:r>
                  <a:rPr lang="en-US" sz="3800" u="sng" dirty="0" smtClean="0">
                    <a:solidFill>
                      <a:schemeClr val="tx2"/>
                    </a:solidFill>
                  </a:rPr>
                  <a:t>Lemma 7.29 (</a:t>
                </a:r>
                <a:r>
                  <a:rPr lang="en-US" sz="3800" u="sng" dirty="0" err="1" smtClean="0">
                    <a:solidFill>
                      <a:schemeClr val="tx2"/>
                    </a:solidFill>
                  </a:rPr>
                  <a:t>Lindenbaum</a:t>
                </a:r>
                <a:r>
                  <a:rPr lang="en-US" sz="3800" u="sng" dirty="0" smtClean="0">
                    <a:solidFill>
                      <a:schemeClr val="tx2"/>
                    </a:solidFill>
                  </a:rPr>
                  <a:t>):</a:t>
                </a:r>
              </a:p>
              <a:p>
                <a:pPr marL="0" indent="0">
                  <a:buNone/>
                </a:pPr>
                <a:r>
                  <a:rPr lang="en-US" sz="3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</m:oMath>
                </a14:m>
                <a:r>
                  <a:rPr lang="en-US" sz="3800" dirty="0"/>
                  <a:t> be the closure of some formula. Every consistent subset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</m:oMath>
                </a14:m>
                <a:r>
                  <a:rPr lang="en-US" sz="3800" dirty="0"/>
                  <a:t> is a subset of a maximal consistent set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</m:oMath>
                </a14:m>
                <a:r>
                  <a:rPr lang="en-US" sz="3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800" u="sng" dirty="0" smtClean="0">
                    <a:solidFill>
                      <a:schemeClr val="tx2"/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sz="3800" dirty="0" smtClean="0"/>
                  <a:t>The same as Lemma 7.12</a:t>
                </a:r>
              </a:p>
              <a:p>
                <a:r>
                  <a:rPr lang="en-US" sz="3800" u="sng" dirty="0" smtClean="0">
                    <a:solidFill>
                      <a:schemeClr val="tx2"/>
                    </a:solidFill>
                  </a:rPr>
                  <a:t>Definition 7.30 (</a:t>
                </a:r>
                <a14:m>
                  <m:oMath xmlns:m="http://schemas.openxmlformats.org/officeDocument/2006/math">
                    <m:r>
                      <a:rPr lang="en-US" sz="3800" b="0" i="1" u="sng" smtClean="0">
                        <a:solidFill>
                          <a:schemeClr val="tx2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3800" u="sng" dirty="0" smtClean="0">
                    <a:solidFill>
                      <a:schemeClr val="tx2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l-GR" sz="3800" b="0" i="1" u="sng" dirty="0" smtClean="0">
                        <a:solidFill>
                          <a:schemeClr val="tx2"/>
                        </a:solidFill>
                        <a:latin typeface="Cambria Math"/>
                      </a:rPr>
                      <m:t>𝜑</m:t>
                    </m:r>
                  </m:oMath>
                </a14:m>
                <a:r>
                  <a:rPr lang="el-GR" sz="3800" u="sng" dirty="0" smtClean="0">
                    <a:solidFill>
                      <a:schemeClr val="tx2"/>
                    </a:solidFill>
                  </a:rPr>
                  <a:t>-</a:t>
                </a:r>
                <a:r>
                  <a:rPr lang="en-US" sz="3800" u="sng" dirty="0" smtClean="0">
                    <a:solidFill>
                      <a:schemeClr val="tx2"/>
                    </a:solidFill>
                  </a:rPr>
                  <a:t>path):</a:t>
                </a:r>
              </a:p>
              <a:p>
                <a:pPr marL="0" indent="0">
                  <a:buNone/>
                </a:pPr>
                <a:r>
                  <a:rPr lang="en-US" sz="3800" dirty="0" smtClean="0"/>
                  <a:t>A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800" dirty="0"/>
                  <a:t>-</a:t>
                </a:r>
                <a14:m>
                  <m:oMath xmlns:m="http://schemas.openxmlformats.org/officeDocument/2006/math">
                    <m:r>
                      <a:rPr lang="el-GR" sz="3800" i="1" dirty="0">
                        <a:latin typeface="Cambria Math"/>
                      </a:rPr>
                      <m:t>𝜑</m:t>
                    </m:r>
                  </m:oMath>
                </a14:m>
                <a:r>
                  <a:rPr lang="el-GR" sz="3800" dirty="0"/>
                  <a:t>-</a:t>
                </a:r>
                <a:r>
                  <a:rPr lang="en-US" sz="3800" dirty="0" smtClean="0"/>
                  <a:t>path from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3800" b="0" i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sz="38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𝐵</m:t>
                    </m:r>
                  </m:oMath>
                </a14:m>
                <a:r>
                  <a:rPr lang="el-GR" sz="3800" dirty="0" smtClean="0"/>
                  <a:t>-</a:t>
                </a:r>
                <a:r>
                  <a:rPr lang="en-US" sz="3800" dirty="0" smtClean="0"/>
                  <a:t>path that is also </a:t>
                </a:r>
                <a14:m>
                  <m:oMath xmlns:m="http://schemas.openxmlformats.org/officeDocument/2006/math">
                    <m:r>
                      <a:rPr lang="el-GR" sz="3800" i="1" dirty="0">
                        <a:latin typeface="Cambria Math"/>
                      </a:rPr>
                      <m:t>𝜑</m:t>
                    </m:r>
                  </m:oMath>
                </a14:m>
                <a:r>
                  <a:rPr lang="el-GR" sz="3800" dirty="0"/>
                  <a:t>-</a:t>
                </a:r>
                <a:r>
                  <a:rPr lang="en-US" sz="3800" dirty="0" smtClean="0"/>
                  <a:t>path.</a:t>
                </a:r>
              </a:p>
              <a:p>
                <a:r>
                  <a:rPr lang="en-US" sz="3800" u="sng" dirty="0" smtClean="0">
                    <a:solidFill>
                      <a:schemeClr val="tx2"/>
                    </a:solidFill>
                  </a:rPr>
                  <a:t>Lemma 7.31:</a:t>
                </a:r>
              </a:p>
              <a:p>
                <a:pPr marL="0" indent="0">
                  <a:buNone/>
                </a:pPr>
                <a:r>
                  <a:rPr lang="en-US" sz="3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</m:oMath>
                </a14:m>
                <a:r>
                  <a:rPr lang="en-US" sz="3800" dirty="0"/>
                  <a:t> be the closure of some formula.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3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8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38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∼</m:t>
                            </m:r>
                          </m:e>
                          <m:sup>
                            <m:r>
                              <a:rPr lang="en-US" sz="38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38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8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dirty="0"/>
                  <a:t> be the canonical model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</m:oMath>
                </a14:m>
                <a:r>
                  <a:rPr lang="en-US" sz="3800" dirty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3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Δ</m:t>
                    </m:r>
                  </m:oMath>
                </a14:m>
                <a:r>
                  <a:rPr lang="el-GR" sz="3800" dirty="0"/>
                  <a:t> </a:t>
                </a:r>
                <a:r>
                  <a:rPr lang="en-US" sz="3800" dirty="0"/>
                  <a:t>are maximal consistent sets, then:</a:t>
                </a:r>
              </a:p>
              <a:p>
                <a:pPr marL="936951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Γ</m:t>
                    </m:r>
                  </m:oMath>
                </a14:m>
                <a:r>
                  <a:rPr lang="el-GR" sz="3800" dirty="0"/>
                  <a:t> </a:t>
                </a:r>
                <a:r>
                  <a:rPr lang="en-US" sz="3800" dirty="0"/>
                  <a:t>is deductively closed in</a:t>
                </a:r>
                <a:r>
                  <a:rPr lang="el-GR" sz="3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</m:oMath>
                </a14:m>
                <a:r>
                  <a:rPr lang="el-GR" sz="3800" dirty="0"/>
                  <a:t> (</a:t>
                </a:r>
                <a:r>
                  <a:rPr lang="en-US" sz="3800" dirty="0"/>
                  <a:t>for all formulas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/>
                      </a:rPr>
                      <m:t>𝜑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3800" dirty="0"/>
                  <a:t>, </a:t>
                </a:r>
                <a:r>
                  <a:rPr lang="en-US" sz="3800" dirty="0"/>
                  <a:t>if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</a:rPr>
                      <m:t>⊢</m:t>
                    </m:r>
                    <m:bar>
                      <m:barPr>
                        <m:ctrlPr>
                          <a:rPr lang="en-US" sz="3800" i="1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sz="38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bar>
                    <m:r>
                      <a:rPr lang="en-US" sz="3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3800" dirty="0"/>
                  <a:t>, </a:t>
                </a:r>
                <a:r>
                  <a:rPr lang="en-US" sz="3800" dirty="0"/>
                  <a:t>then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/>
                      </a:rPr>
                      <m:t>𝜑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3800" dirty="0"/>
                  <a:t>. </a:t>
                </a:r>
                <a:r>
                  <a:rPr lang="en-US" sz="3800" dirty="0"/>
                  <a:t>Note that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800" i="1"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sz="3800">
                            <a:latin typeface="Cambria Math"/>
                          </a:rPr>
                          <m:t>Γ</m:t>
                        </m:r>
                      </m:e>
                    </m:bar>
                    <m:r>
                      <a:rPr lang="en-US" sz="3800" i="1">
                        <a:latin typeface="Cambria Math"/>
                      </a:rPr>
                      <m:t>=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38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l-GR" sz="3800">
                            <a:latin typeface="Cambria Math"/>
                          </a:rPr>
                          <m:t>Γ</m:t>
                        </m:r>
                      </m:e>
                    </m:nary>
                  </m:oMath>
                </a14:m>
                <a:r>
                  <a:rPr lang="el-GR" sz="3800" dirty="0"/>
                  <a:t>)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800" dirty="0"/>
                  <a:t>If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3800" dirty="0"/>
                  <a:t>, </a:t>
                </a:r>
                <a:r>
                  <a:rPr lang="en-US" sz="3800" dirty="0"/>
                  <a:t>then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/>
                      </a:rPr>
                      <m:t>𝜑</m:t>
                    </m:r>
                    <m:r>
                      <a:rPr lang="en-US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3800" dirty="0"/>
                  <a:t>  </a:t>
                </a:r>
                <a:r>
                  <a:rPr lang="en-US" sz="3800" dirty="0"/>
                  <a:t>iff</a:t>
                </a:r>
                <a:r>
                  <a:rPr lang="el-GR" sz="3800" dirty="0"/>
                  <a:t>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∉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endParaRPr lang="el-GR" sz="38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8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3800" i="1">
                            <a:latin typeface="Cambria Math"/>
                          </a:rPr>
                          <m:t>𝜑</m:t>
                        </m:r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3800" dirty="0"/>
                  <a:t>,</a:t>
                </a:r>
                <a:r>
                  <a:rPr lang="en-US" sz="3800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3800" i="1">
                            <a:latin typeface="Cambria Math"/>
                          </a:rPr>
                          <m:t>𝜑</m:t>
                        </m:r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3800" dirty="0"/>
                  <a:t> iff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/>
                      </a:rPr>
                      <m:t>𝜑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3800" dirty="0"/>
                  <a:t> and </a:t>
                </a:r>
                <a14:m>
                  <m:oMath xmlns:m="http://schemas.openxmlformats.org/officeDocument/2006/math">
                    <m:r>
                      <a:rPr lang="el-GR" sz="3800" i="1" dirty="0"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endParaRPr lang="el-GR" sz="38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800" dirty="0"/>
                  <a:t>If</a:t>
                </a:r>
                <a:r>
                  <a:rPr lang="el-GR" sz="3800" dirty="0"/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l-GR" sz="3800" i="1"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sz="3800">
                            <a:latin typeface="Cambria Math"/>
                          </a:rPr>
                          <m:t>Γ</m:t>
                        </m:r>
                      </m:e>
                    </m:bar>
                    <m:r>
                      <a:rPr lang="el-GR" sz="3800" i="1">
                        <a:latin typeface="Cambria Math"/>
                        <a:ea typeface="Cambria Math"/>
                      </a:rPr>
                      <m:t>∧</m:t>
                    </m:r>
                    <m:acc>
                      <m:accPr>
                        <m:chr m:val="̂"/>
                        <m:ctrlPr>
                          <a:rPr lang="el-GR" sz="3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3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</m:e>
                    </m:acc>
                    <m:bar>
                      <m:barPr>
                        <m:ctrlPr>
                          <a:rPr lang="el-GR" sz="3800" i="1"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sz="3800">
                            <a:latin typeface="Cambria Math"/>
                          </a:rPr>
                          <m:t>Δ</m:t>
                        </m:r>
                      </m:e>
                    </m:bar>
                  </m:oMath>
                </a14:m>
                <a:r>
                  <a:rPr lang="en-US" sz="3800" dirty="0"/>
                  <a:t> is consistent,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  <m:sSubSup>
                      <m:sSubSupPr>
                        <m:ctrlPr>
                          <a:rPr lang="el-GR" sz="3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∼</m:t>
                        </m:r>
                      </m:e>
                      <m:sub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bSup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endParaRPr lang="en-US" sz="38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l-GR" sz="3800" i="1">
                        <a:latin typeface="Cambria Math"/>
                      </a:rPr>
                      <m:t>𝜓</m:t>
                    </m:r>
                    <m:r>
                      <a:rPr lang="en-US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3800" dirty="0"/>
                  <a:t>,</a:t>
                </a:r>
                <a:r>
                  <a:rPr lang="en-US" sz="3800" dirty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38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l-GR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</a:rPr>
                  <a:t>iff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38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l-GR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⊢</m:t>
                    </m:r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endParaRPr lang="en-US" sz="38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800" dirty="0"/>
                  <a:t>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800" i="1">
                            <a:latin typeface="Cambria Math"/>
                          </a:rPr>
                          <m:t> </m:t>
                        </m:r>
                        <m:r>
                          <a:rPr lang="en-US" sz="3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3800" i="1">
                        <a:latin typeface="Cambria Math"/>
                      </a:rPr>
                      <m:t>𝜑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3800" dirty="0"/>
                  <a:t>, </a:t>
                </a:r>
                <a:r>
                  <a:rPr lang="en-US" sz="380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800" i="1">
                            <a:latin typeface="Cambria Math"/>
                          </a:rPr>
                          <m:t> </m:t>
                        </m:r>
                        <m:r>
                          <a:rPr lang="en-US" sz="3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3800" i="1">
                        <a:latin typeface="Cambria Math"/>
                      </a:rPr>
                      <m:t>𝜑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3800" dirty="0"/>
                  <a:t> </a:t>
                </a:r>
                <a:r>
                  <a:rPr lang="en-US" sz="3800" dirty="0"/>
                  <a:t> iff every B-path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3800" dirty="0"/>
                  <a:t> is a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/>
                      </a:rPr>
                      <m:t>𝜑</m:t>
                    </m:r>
                  </m:oMath>
                </a14:m>
                <a:r>
                  <a:rPr lang="el-GR" sz="3800" dirty="0"/>
                  <a:t>-</a:t>
                </a:r>
                <a:r>
                  <a:rPr lang="en-US" sz="3800" dirty="0"/>
                  <a:t>path</a:t>
                </a:r>
                <a:r>
                  <a:rPr lang="en-US" sz="3800" dirty="0" smtClean="0"/>
                  <a:t>.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8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3800" b="0" i="1" smtClean="0">
                            <a:latin typeface="Cambria Math"/>
                          </a:rPr>
                          <m:t>𝜑</m:t>
                        </m:r>
                      </m:e>
                    </m:d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3800" b="0" i="1" smtClean="0">
                        <a:latin typeface="Cambria Math"/>
                      </a:rPr>
                      <m:t>𝜓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Φ</m:t>
                    </m:r>
                    <m:r>
                      <m:rPr>
                        <m:nor/>
                      </m:rPr>
                      <a:rPr lang="el-GR" sz="3800" dirty="0"/>
                      <m:t>, </m:t>
                    </m:r>
                    <m:r>
                      <m:rPr>
                        <m:nor/>
                      </m:rPr>
                      <a:rPr lang="en-US" sz="3800" dirty="0"/>
                      <m:t>then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800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sz="3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3800" b="0" i="1" smtClean="0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n-US" sz="3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3800" b="0" i="1" smtClean="0">
                        <a:latin typeface="Cambria Math"/>
                      </a:rPr>
                      <m:t>𝜓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  <m:r>
                      <m:rPr>
                        <m:nor/>
                      </m:rPr>
                      <a:rPr lang="el-GR" sz="3800" dirty="0"/>
                      <m:t> 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r>
                      <m:rPr>
                        <m:nor/>
                      </m:rPr>
                      <a:rPr lang="en-US" sz="3800" dirty="0"/>
                      <m:t>iff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r>
                      <m:rPr>
                        <m:nor/>
                      </m:rPr>
                      <a:rPr lang="en-US" sz="3800" dirty="0"/>
                      <m:t>every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r>
                      <m:rPr>
                        <m:nor/>
                      </m:rPr>
                      <a:rPr lang="en-US" sz="3800" dirty="0"/>
                      <m:t>B</m:t>
                    </m:r>
                    <m:r>
                      <m:rPr>
                        <m:nor/>
                      </m:rPr>
                      <a:rPr lang="en-US" sz="3800" dirty="0"/>
                      <m:t>−</m:t>
                    </m:r>
                    <m:r>
                      <m:rPr>
                        <m:nor/>
                      </m:rPr>
                      <a:rPr lang="en-US" sz="3800" dirty="0"/>
                      <m:t>path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r>
                      <m:rPr>
                        <m:nor/>
                      </m:rPr>
                      <a:rPr lang="en-US" sz="3800" dirty="0"/>
                      <m:t>from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r>
                      <m:rPr>
                        <m:nor/>
                      </m:rPr>
                      <a:rPr lang="en-US" sz="3800" dirty="0"/>
                      <m:t>is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r>
                      <m:rPr>
                        <m:nor/>
                      </m:rPr>
                      <a:rPr lang="en-US" sz="3800" dirty="0"/>
                      <m:t>a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3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3800" b="0" i="1" dirty="0" smtClean="0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l-GR" sz="3800" b="0" i="1" dirty="0" smtClean="0">
                        <a:latin typeface="Cambria Math"/>
                      </a:rPr>
                      <m:t>𝜓</m:t>
                    </m:r>
                    <m:r>
                      <m:rPr>
                        <m:nor/>
                      </m:rPr>
                      <a:rPr lang="el-GR" sz="3800" dirty="0"/>
                      <m:t>−</m:t>
                    </m:r>
                    <m:r>
                      <m:rPr>
                        <m:nor/>
                      </m:rPr>
                      <a:rPr lang="en-US" sz="3800" dirty="0"/>
                      <m:t>path</m:t>
                    </m:r>
                    <m:r>
                      <m:rPr>
                        <m:nor/>
                      </m:rPr>
                      <a:rPr lang="en-US" sz="3800" dirty="0"/>
                      <m:t>.</m:t>
                    </m:r>
                  </m:oMath>
                </a14:m>
                <a:endParaRPr lang="en-US" sz="3800" dirty="0"/>
              </a:p>
              <a:p>
                <a:pPr marL="936951" lvl="1" indent="-514350">
                  <a:buFont typeface="+mj-lt"/>
                  <a:buAutoNum type="arabicPeriod"/>
                </a:pPr>
                <a:endParaRPr lang="el-GR" sz="2400" dirty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666155"/>
                <a:ext cx="9721215" cy="5669889"/>
              </a:xfrm>
              <a:blipFill rotWithShape="1">
                <a:blip r:embed="rId2"/>
                <a:stretch>
                  <a:fillRect l="-502" t="-1290" r="-502" b="-183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04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22139"/>
                <a:ext cx="9721215" cy="581390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Definition 7.32 (Complexity): </a:t>
                </a:r>
              </a:p>
              <a:p>
                <a:pPr marL="0" indent="0">
                  <a:buNone/>
                </a:pPr>
                <a:r>
                  <a:rPr lang="en-US" dirty="0" smtClean="0">
                    <a:ea typeface="Cambria Math"/>
                  </a:rPr>
                  <a:t>The </a:t>
                </a:r>
                <a:r>
                  <a:rPr lang="en-US" dirty="0">
                    <a:ea typeface="Cambria Math"/>
                  </a:rPr>
                  <a:t>complexity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: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[]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dirty="0">
                    <a:ea typeface="Cambria Math"/>
                  </a:rPr>
                  <a:t> is defined as follows: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i="1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=1+</m:t>
                    </m:r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/>
                        </m:limLow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4+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Lemma 7.33:</a:t>
                </a:r>
              </a:p>
              <a:p>
                <a:pPr marL="0" indent="0">
                  <a:buNone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𝜑</m:t>
                    </m:r>
                    <m:r>
                      <a:rPr lang="el-GR" i="1">
                        <a:latin typeface="Cambria Math"/>
                      </a:rPr>
                      <m:t>,</m:t>
                    </m:r>
                    <m:r>
                      <a:rPr lang="el-GR" i="1">
                        <a:latin typeface="Cambria Math"/>
                      </a:rPr>
                      <m:t>𝜓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and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𝜒</m:t>
                    </m:r>
                  </m:oMath>
                </a14:m>
                <a:r>
                  <a:rPr lang="el-GR" dirty="0"/>
                  <a:t>: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34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34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34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3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4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smtClean="0"/>
                  <a:t>for all </a:t>
                </a:r>
                <a14:m>
                  <m:oMath xmlns:m="http://schemas.openxmlformats.org/officeDocument/2006/math">
                    <m:r>
                      <a:rPr lang="el-GR" sz="3400" i="1">
                        <a:latin typeface="Cambria Math"/>
                      </a:rPr>
                      <m:t>𝜑</m:t>
                    </m:r>
                    <m:r>
                      <a:rPr lang="el-GR" sz="3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400" i="1">
                        <a:latin typeface="Cambria Math"/>
                        <a:ea typeface="Cambria Math"/>
                      </a:rPr>
                      <m:t>𝑆𝑢𝑏</m:t>
                    </m:r>
                    <m:d>
                      <m:dPr>
                        <m:ctrlPr>
                          <a:rPr lang="en-US" sz="3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3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3400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n-US" sz="34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34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3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4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sz="34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3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3400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3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34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3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4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→¬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34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sz="3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sz="34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3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3400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d>
                          <m:dPr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3400" i="1">
                                <a:latin typeface="Cambria Math"/>
                              </a:rPr>
                              <m:t>𝜓</m:t>
                            </m:r>
                            <m:r>
                              <a:rPr lang="en-US" sz="3400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l-GR" sz="3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</m:d>
                      </m:e>
                    </m:d>
                    <m:r>
                      <a:rPr lang="en-US" sz="34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3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34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sz="3400" i="1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34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sz="34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</m:oMath>
                </a14:m>
                <a:endParaRPr lang="en-US" sz="3400" dirty="0">
                  <a:ea typeface="Cambria Math"/>
                </a:endParaRP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3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3400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sSub>
                          <m:sSubPr>
                            <m:ctrlPr>
                              <a:rPr lang="en-US" sz="3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3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34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3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4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3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34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sz="3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sz="3400" dirty="0" smtClean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l-GR" sz="3400" dirty="0" smtClean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3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3400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sSub>
                          <m:sSubPr>
                            <m:ctrlPr>
                              <a:rPr lang="en-US" sz="3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l-GR" sz="3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34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400" b="0" i="1" smtClean="0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3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3400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sz="34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sz="34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l-GR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3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3400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3400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sz="3400" i="1"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n-US" sz="34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3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34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  <m:r>
                              <a:rPr lang="en-US" sz="3400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3400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l-GR" sz="34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sz="34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</m:oMath>
                </a14:m>
                <a:endParaRPr lang="el-GR" sz="34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22139"/>
                <a:ext cx="9721215" cy="5813905"/>
              </a:xfrm>
              <a:blipFill rotWithShape="1">
                <a:blip r:embed="rId2"/>
                <a:stretch>
                  <a:fillRect l="-690" t="-1574" b="-169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1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738163"/>
                <a:ext cx="9721215" cy="5597881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4000" u="sng" dirty="0" smtClean="0">
                    <a:solidFill>
                      <a:schemeClr val="tx2"/>
                    </a:solidFill>
                  </a:rPr>
                  <a:t>Lemma 7.34 (Truth):</a:t>
                </a:r>
              </a:p>
              <a:p>
                <a:pPr marL="0" indent="0">
                  <a:buNone/>
                </a:pPr>
                <a:r>
                  <a:rPr lang="en-US" sz="40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>
                        <a:latin typeface="Cambria Math"/>
                      </a:rPr>
                      <m:t>Φ</m:t>
                    </m:r>
                  </m:oMath>
                </a14:m>
                <a:r>
                  <a:rPr lang="en-US" sz="4000" dirty="0"/>
                  <a:t> be the closure of some formula.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  <a:ea typeface="Cambria Math"/>
                              </a:rPr>
                              <m:t>∼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/>
                  <a:t> be the canonical model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>
                        <a:latin typeface="Cambria Math"/>
                      </a:rPr>
                      <m:t>Φ</m:t>
                    </m:r>
                  </m:oMath>
                </a14:m>
                <a:r>
                  <a:rPr lang="en-US" sz="4000" dirty="0"/>
                  <a:t>.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>
                        <a:latin typeface="Cambria Math"/>
                      </a:rPr>
                      <m:t>Γ</m:t>
                    </m:r>
                    <m:r>
                      <a:rPr lang="el-GR" sz="40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l-GR" sz="4000" dirty="0"/>
                  <a:t> </a:t>
                </a:r>
                <a:r>
                  <a:rPr lang="en-US" sz="4000" dirty="0"/>
                  <a:t>and all </a:t>
                </a:r>
                <a14:m>
                  <m:oMath xmlns:m="http://schemas.openxmlformats.org/officeDocument/2006/math">
                    <m:r>
                      <a:rPr lang="el-GR" sz="40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4000" dirty="0"/>
                  <a:t>:</a:t>
                </a:r>
                <a:endParaRPr lang="en-US" sz="4000" dirty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φ</m:t>
                    </m:r>
                    <m:r>
                      <a:rPr lang="el-GR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4000" dirty="0"/>
                  <a:t> </a:t>
                </a:r>
                <a:r>
                  <a:rPr lang="en-US" sz="4000" dirty="0"/>
                  <a:t>iff</a:t>
                </a:r>
                <a:r>
                  <a:rPr lang="el-GR" sz="4000" dirty="0"/>
                  <a:t> 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40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u="sng" dirty="0" smtClean="0">
                    <a:solidFill>
                      <a:schemeClr val="tx2"/>
                    </a:solidFill>
                  </a:rPr>
                  <a:t>Proof:</a:t>
                </a:r>
                <a:r>
                  <a:rPr lang="en-US" sz="4000" dirty="0" smtClean="0"/>
                  <a:t> (by induction 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b="0" i="1" smtClean="0">
                            <a:latin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40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Suppose </a:t>
                </a:r>
                <a:r>
                  <a:rPr lang="en-US" sz="4000" dirty="0"/>
                  <a:t>that </a:t>
                </a:r>
                <a14:m>
                  <m:oMath xmlns:m="http://schemas.openxmlformats.org/officeDocument/2006/math">
                    <m:r>
                      <a:rPr lang="el-GR" sz="40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4000" dirty="0" smtClean="0"/>
                  <a:t>.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Base case: Suppose that </a:t>
                </a:r>
                <a14:m>
                  <m:oMath xmlns:m="http://schemas.openxmlformats.org/officeDocument/2006/math">
                    <m:r>
                      <a:rPr lang="el-GR" sz="40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4000" dirty="0"/>
                  <a:t> is a propositional variable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/>
                  <a:t>. Then by the definition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</a:rPr>
                      <m:t>𝑝</m:t>
                    </m:r>
                    <m:r>
                      <a:rPr lang="en-US" sz="40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 dirty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4000" dirty="0"/>
                  <a:t> </a:t>
                </a:r>
                <a:r>
                  <a:rPr lang="en-US" sz="4000" dirty="0"/>
                  <a:t>iff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dirty="0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4000" i="1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4000" dirty="0"/>
                  <a:t> which by semantics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sz="4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Induction hypothesis: For all </a:t>
                </a:r>
                <a14:m>
                  <m:oMath xmlns:m="http://schemas.openxmlformats.org/officeDocument/2006/math">
                    <m:r>
                      <a:rPr lang="el-GR" sz="40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40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l-GR" sz="40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l-GR" sz="4000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4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 b="0" i="0" smtClean="0">
                        <a:latin typeface="Cambria Math"/>
                        <a:ea typeface="Cambria Math"/>
                      </a:rPr>
                      <m:t>Γ</m:t>
                    </m:r>
                    <m:r>
                      <m:rPr>
                        <m:nor/>
                      </m:rPr>
                      <a:rPr lang="el-GR" sz="4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4000" dirty="0"/>
                      <m:t>iff</m:t>
                    </m:r>
                    <m:r>
                      <m:rPr>
                        <m:nor/>
                      </m:rPr>
                      <a:rPr lang="el-GR" sz="4000" dirty="0"/>
                      <m:t> </m:t>
                    </m:r>
                    <m:r>
                      <m:rPr>
                        <m:nor/>
                      </m:rPr>
                      <a:rPr lang="en-US" sz="4000" dirty="0"/>
                      <m:t> 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40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4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Induction step: Suppose that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latin typeface="Cambria Math"/>
                      </a:rPr>
                      <m:t>𝑛</m:t>
                    </m:r>
                    <m:r>
                      <a:rPr lang="en-US" sz="40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4000" dirty="0" smtClean="0"/>
                  <a:t>. The cases </a:t>
                </a:r>
                <a:r>
                  <a:rPr lang="en-US" sz="4000" dirty="0"/>
                  <a:t>for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</a:rPr>
                      <m:t>¬,  ∧,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4000" dirty="0" smtClean="0"/>
                  <a:t>,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4000" dirty="0" smtClean="0"/>
                  <a:t> are just like Lemma 7.17.</a:t>
                </a:r>
              </a:p>
              <a:p>
                <a:pPr marL="879801" lvl="1" indent="-457200"/>
                <a:r>
                  <a:rPr lang="en-US" sz="4000" dirty="0" smtClean="0"/>
                  <a:t>The case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b="0" i="1" smtClean="0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 smtClean="0"/>
                  <a:t>: Suppose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b="0" i="1" smtClean="0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𝑝</m:t>
                    </m:r>
                    <m:r>
                      <a:rPr lang="en-US" sz="40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4000" dirty="0" smtClean="0"/>
                  <a:t>. </a:t>
                </a:r>
                <a:r>
                  <a:rPr lang="en-US" sz="4000" dirty="0" smtClean="0"/>
                  <a:t>Given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𝑝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 b="0" i="0" smtClean="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40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𝑝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4000" dirty="0" smtClean="0"/>
                  <a:t>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b="0" i="1" smtClean="0">
                            <a:latin typeface="Cambria Math"/>
                          </a:rPr>
                          <m:t>𝜓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l-GR" sz="4000" dirty="0" smtClean="0"/>
                  <a:t> </a:t>
                </a:r>
                <a:r>
                  <a:rPr lang="en-US" sz="4000" dirty="0" smtClean="0"/>
                  <a:t>by the atomic permanence axiom. By item 2 of Lemma 7.33, we can apply the induction hypothesis. Therefore this is equivalent to</a:t>
                </a:r>
              </a:p>
              <a:p>
                <a:pPr marL="422601" lvl="1" indent="0">
                  <a:buNone/>
                </a:pPr>
                <a:r>
                  <a:rPr lang="en-US" sz="4000" dirty="0"/>
                  <a:t>	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𝜓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4000" dirty="0" smtClean="0"/>
                  <a:t> which is equivalent by semantics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 smtClean="0"/>
                  <a:t>.</a:t>
                </a:r>
              </a:p>
              <a:p>
                <a:pPr marL="879801" lvl="1" indent="-457200"/>
                <a:r>
                  <a:rPr lang="en-US" sz="4000" dirty="0" smtClean="0"/>
                  <a:t>The case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l-GR" sz="4000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4000" b="0" i="1" smtClean="0">
                        <a:latin typeface="Cambria Math"/>
                        <a:ea typeface="Cambria Math"/>
                      </a:rPr>
                      <m:t>𝜒</m:t>
                    </m:r>
                  </m:oMath>
                </a14:m>
                <a:r>
                  <a:rPr lang="en-US" sz="4000" dirty="0" smtClean="0"/>
                  <a:t>: </a:t>
                </a:r>
                <a:r>
                  <a:rPr lang="en-US" sz="4000" dirty="0"/>
                  <a:t>Suppose that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l-GR" sz="40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4000" i="1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4000" dirty="0"/>
                  <a:t>. </a:t>
                </a:r>
                <a:r>
                  <a:rPr lang="en-US" sz="4000" dirty="0"/>
                  <a:t>Given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l-GR" sz="40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4000" i="1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𝑝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4000" dirty="0"/>
                  <a:t>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𝜓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l-GR" sz="4000" i="1">
                            <a:latin typeface="Cambria Math"/>
                            <a:ea typeface="Cambria Math"/>
                          </a:rPr>
                          <m:t>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4000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sz="40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4000" dirty="0"/>
                  <a:t> </a:t>
                </a:r>
                <a:r>
                  <a:rPr lang="en-US" sz="4000" dirty="0"/>
                  <a:t>by the </a:t>
                </a:r>
                <a:r>
                  <a:rPr lang="en-US" sz="4000" dirty="0" smtClean="0"/>
                  <a:t>announcement and negation axiom</a:t>
                </a:r>
                <a:r>
                  <a:rPr lang="en-US" sz="4000" dirty="0"/>
                  <a:t>. By item </a:t>
                </a:r>
                <a:r>
                  <a:rPr lang="en-US" sz="4000" dirty="0" smtClean="0"/>
                  <a:t>3 </a:t>
                </a:r>
                <a:r>
                  <a:rPr lang="en-US" sz="4000" dirty="0"/>
                  <a:t>of Lemma 7.33, we can apply the induction hypothesis. Therefore this is equivalent to</a:t>
                </a:r>
              </a:p>
              <a:p>
                <a:pPr marL="422601" lvl="1" indent="0">
                  <a:buNone/>
                </a:pPr>
                <a:r>
                  <a:rPr lang="en-US" sz="4000" dirty="0"/>
                  <a:t>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4000" i="1">
                        <a:latin typeface="Cambria Math"/>
                      </a:rPr>
                      <m:t>𝜓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l-GR" sz="4000" i="1">
                        <a:latin typeface="Cambria Math"/>
                        <a:ea typeface="Cambria Math"/>
                      </a:rPr>
                      <m:t>¬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l-GR" sz="4000" i="1">
                        <a:latin typeface="Cambria Math"/>
                        <a:ea typeface="Cambria Math"/>
                      </a:rPr>
                      <m:t>𝜒</m:t>
                    </m:r>
                  </m:oMath>
                </a14:m>
                <a:r>
                  <a:rPr lang="en-US" sz="4000" dirty="0"/>
                  <a:t>which is equivalent by semantics </a:t>
                </a:r>
                <a:r>
                  <a:rPr lang="en-US" sz="4000" dirty="0" smtClean="0"/>
                  <a:t>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l-GR" sz="40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4000" i="1">
                        <a:latin typeface="Cambria Math"/>
                        <a:ea typeface="Cambria Math"/>
                      </a:rPr>
                      <m:t>𝜒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879801" lvl="1" indent="-457200"/>
                <a:endParaRPr lang="en-US" sz="2800" dirty="0" smtClean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738163"/>
                <a:ext cx="9721215" cy="5597881"/>
              </a:xfrm>
              <a:blipFill rotWithShape="1">
                <a:blip r:embed="rId2"/>
                <a:stretch>
                  <a:fillRect l="-565" t="-1307" r="-816" b="-63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8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450131"/>
                <a:ext cx="9721215" cy="5885913"/>
              </a:xfrm>
            </p:spPr>
            <p:txBody>
              <a:bodyPr>
                <a:normAutofit fontScale="92500"/>
              </a:bodyPr>
              <a:lstStyle/>
              <a:p>
                <a:pPr marL="879801" lvl="1" indent="-457200"/>
                <a:r>
                  <a:rPr lang="en-US" sz="2000" dirty="0" smtClean="0"/>
                  <a:t>The case for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b="0" i="1" smtClean="0">
                            <a:latin typeface="Cambria Math"/>
                          </a:rPr>
                          <m:t>𝜓</m:t>
                        </m:r>
                      </m:e>
                    </m:d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b="0" i="1" smtClean="0">
                            <a:latin typeface="Cambria Math"/>
                          </a:rPr>
                          <m:t>𝜒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000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d>
                  </m:oMath>
                </a14:m>
                <a:r>
                  <a:rPr lang="el-GR" sz="2000" dirty="0" smtClean="0"/>
                  <a:t>:</a:t>
                </a:r>
                <a:r>
                  <a:rPr lang="en-US" sz="2000" dirty="0"/>
                  <a:t> Suppose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𝜒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000" dirty="0"/>
                  <a:t>. </a:t>
                </a:r>
                <a:r>
                  <a:rPr lang="en-US" sz="2000" dirty="0"/>
                  <a:t>Given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𝜒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𝜒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000" dirty="0"/>
                  <a:t>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sz="2000" i="1">
                            <a:latin typeface="Cambria Math"/>
                          </a:rPr>
                          <m:t>𝜒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000" dirty="0" smtClean="0"/>
                  <a:t> </a:t>
                </a:r>
                <a:r>
                  <a:rPr lang="en-US" sz="2000" dirty="0"/>
                  <a:t>by the </a:t>
                </a:r>
                <a:r>
                  <a:rPr lang="en-US" sz="2000" dirty="0" smtClean="0"/>
                  <a:t>announcement and conjunction </a:t>
                </a:r>
                <a:r>
                  <a:rPr lang="en-US" sz="2000" dirty="0"/>
                  <a:t>axiom. By item </a:t>
                </a:r>
                <a:r>
                  <a:rPr lang="en-US" sz="2000" dirty="0" smtClean="0"/>
                  <a:t>4 </a:t>
                </a:r>
                <a:r>
                  <a:rPr lang="en-US" sz="2000" dirty="0"/>
                  <a:t>of Lemma 7.33, we can apply the induction hypothesis. Therefore this is equivalent to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l-GR" sz="2000" i="1">
                        <a:latin typeface="Cambria Math"/>
                      </a:rPr>
                      <m:t>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l-GR" sz="2000" i="1">
                        <a:latin typeface="Cambria Math"/>
                        <a:ea typeface="Cambria Math"/>
                      </a:rPr>
                      <m:t>𝜉</m:t>
                    </m:r>
                  </m:oMath>
                </a14:m>
                <a:r>
                  <a:rPr lang="en-US" sz="2000" dirty="0"/>
                  <a:t> which is equivalent by semantics </a:t>
                </a:r>
                <a:r>
                  <a:rPr lang="en-US" sz="2000" dirty="0" smtClean="0"/>
                  <a:t>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𝜒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  <a:p>
                <a:pPr marL="879801" lvl="1" indent="-457200"/>
                <a:r>
                  <a:rPr lang="en-US" sz="2000" dirty="0" smtClean="0"/>
                  <a:t>The case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b="0" i="1" smtClean="0">
                            <a:latin typeface="Cambria Math"/>
                          </a:rPr>
                          <m:t>𝜓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2000" i="1">
                        <a:latin typeface="Cambria Math"/>
                        <a:ea typeface="Cambria Math"/>
                      </a:rPr>
                      <m:t>𝜒</m:t>
                    </m:r>
                  </m:oMath>
                </a14:m>
                <a:r>
                  <a:rPr lang="en-US" sz="2000" dirty="0" smtClean="0"/>
                  <a:t>:</a:t>
                </a:r>
                <a:r>
                  <a:rPr lang="el-GR" sz="2000" dirty="0" smtClean="0"/>
                  <a:t> </a:t>
                </a:r>
                <a:r>
                  <a:rPr lang="en-US" sz="2000" dirty="0"/>
                  <a:t>Suppose that</a:t>
                </a:r>
                <a:r>
                  <a:rPr lang="el-GR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2000" i="1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000" dirty="0"/>
                  <a:t>. </a:t>
                </a:r>
                <a:r>
                  <a:rPr lang="en-US" sz="2000" dirty="0"/>
                  <a:t>Given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2000" i="1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2000" i="1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000" dirty="0"/>
                  <a:t>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b="0" i="1" smtClean="0">
                            <a:latin typeface="Cambria Math"/>
                          </a:rPr>
                          <m:t>𝜓</m:t>
                        </m:r>
                        <m:r>
                          <a:rPr lang="el-GR" sz="20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sz="2000" b="0" i="1" smtClean="0"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by the announcement and </a:t>
                </a:r>
                <a:r>
                  <a:rPr lang="en-US" sz="2000" dirty="0" smtClean="0"/>
                  <a:t>knowledge axiom</a:t>
                </a:r>
                <a:r>
                  <a:rPr lang="en-US" sz="2000" dirty="0"/>
                  <a:t>. By item </a:t>
                </a:r>
                <a:r>
                  <a:rPr lang="en-US" sz="2000" dirty="0" smtClean="0"/>
                  <a:t>5 </a:t>
                </a:r>
                <a:r>
                  <a:rPr lang="en-US" sz="2000" dirty="0"/>
                  <a:t>of Lemma 7.33, we can apply the induction hypothesis. Therefore this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000" i="1" smtClean="0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2000" i="1">
                        <a:latin typeface="Cambria Math"/>
                      </a:rPr>
                      <m:t>𝜓</m:t>
                    </m:r>
                    <m:r>
                      <a:rPr lang="el-GR" sz="2000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l-GR" sz="2000" i="1">
                        <a:latin typeface="Cambria Math"/>
                      </a:rPr>
                      <m:t>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which is equivalent by semantics </a:t>
                </a:r>
                <a:r>
                  <a:rPr lang="en-US" sz="2000" dirty="0" smtClean="0"/>
                  <a:t>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2000" i="1">
                        <a:latin typeface="Cambria Math"/>
                        <a:ea typeface="Cambria Math"/>
                      </a:rPr>
                      <m:t>𝜒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879801" lvl="1" indent="-457200"/>
                <a:r>
                  <a:rPr lang="en-US" sz="2000" dirty="0" smtClean="0"/>
                  <a:t>The case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b="0" i="1" smtClean="0">
                            <a:latin typeface="Cambria Math"/>
                          </a:rPr>
                          <m:t>𝜓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l-GR" sz="2000" b="0" i="1" smtClean="0">
                        <a:latin typeface="Cambria Math"/>
                        <a:ea typeface="Cambria Math"/>
                      </a:rPr>
                      <m:t>𝜒</m:t>
                    </m:r>
                  </m:oMath>
                </a14:m>
                <a:r>
                  <a:rPr lang="el-GR" sz="2000" dirty="0" smtClean="0"/>
                  <a:t>: </a:t>
                </a:r>
                <a:r>
                  <a:rPr lang="en-US" sz="2000" dirty="0"/>
                  <a:t>Suppose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l-GR" sz="2000" i="1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000" dirty="0"/>
                  <a:t>. </a:t>
                </a:r>
                <a:r>
                  <a:rPr lang="en-US" sz="2000" dirty="0"/>
                  <a:t>Given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l-GR" sz="2000" i="1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l-GR" sz="2000" i="1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iff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every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B</m:t>
                    </m:r>
                    <m:r>
                      <m:rPr>
                        <m:nor/>
                      </m:rPr>
                      <a:rPr lang="en-US" sz="2000" dirty="0"/>
                      <m:t>−</m:t>
                    </m:r>
                    <m:r>
                      <m:rPr>
                        <m:nor/>
                      </m:rPr>
                      <a:rPr lang="en-US" sz="2000" dirty="0"/>
                      <m:t>path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from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Γ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is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a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b="0" i="1" dirty="0" smtClean="0">
                            <a:latin typeface="Cambria Math"/>
                          </a:rPr>
                          <m:t>𝜓</m:t>
                        </m:r>
                      </m:e>
                    </m:d>
                    <m:r>
                      <m:rPr>
                        <m:nor/>
                      </m:rPr>
                      <a:rPr lang="el-GR" sz="2000" b="0" i="0" dirty="0" smtClean="0">
                        <a:latin typeface="Cambria Math"/>
                      </a:rPr>
                      <m:t>χ</m:t>
                    </m:r>
                    <m:r>
                      <m:rPr>
                        <m:nor/>
                      </m:rPr>
                      <a:rPr lang="el-GR" sz="2000" dirty="0"/>
                      <m:t>−</m:t>
                    </m:r>
                    <m:r>
                      <m:rPr>
                        <m:nor/>
                      </m:rPr>
                      <a:rPr lang="en-US" sz="2000" dirty="0"/>
                      <m:t>path</m:t>
                    </m:r>
                  </m:oMath>
                </a14:m>
                <a:r>
                  <a:rPr lang="el-GR" sz="2000" dirty="0" smtClean="0"/>
                  <a:t> </a:t>
                </a:r>
                <a:r>
                  <a:rPr lang="en-US" sz="2000" dirty="0" smtClean="0"/>
                  <a:t>by </a:t>
                </a:r>
                <a:r>
                  <a:rPr lang="en-US" sz="2000" dirty="0"/>
                  <a:t>item </a:t>
                </a:r>
                <a:r>
                  <a:rPr lang="el-GR" sz="2000" dirty="0" smtClean="0"/>
                  <a:t>6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of Lemma </a:t>
                </a:r>
                <a:r>
                  <a:rPr lang="en-US" sz="2000" dirty="0" smtClean="0"/>
                  <a:t>7.31. By </a:t>
                </a:r>
                <a:r>
                  <a:rPr lang="en-US" sz="2000" dirty="0"/>
                  <a:t>item </a:t>
                </a:r>
                <a:r>
                  <a:rPr lang="el-GR" sz="2000" dirty="0"/>
                  <a:t>6</a:t>
                </a:r>
                <a:r>
                  <a:rPr lang="en-US" sz="2000" dirty="0"/>
                  <a:t> of Lemma </a:t>
                </a:r>
                <a:r>
                  <a:rPr lang="en-US" sz="2000" dirty="0" smtClean="0"/>
                  <a:t>7.33 we </a:t>
                </a:r>
                <a:r>
                  <a:rPr lang="en-US" sz="2000" dirty="0"/>
                  <a:t>can apply the induction hypothesis. Therefore this is </a:t>
                </a:r>
                <a:r>
                  <a:rPr lang="en-US" sz="2000" dirty="0" smtClean="0"/>
                  <a:t>equivalent to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every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B</m:t>
                    </m:r>
                    <m:r>
                      <m:rPr>
                        <m:nor/>
                      </m:rPr>
                      <a:rPr lang="en-US" sz="2000" dirty="0"/>
                      <m:t>−</m:t>
                    </m:r>
                    <m:r>
                      <m:rPr>
                        <m:nor/>
                      </m:rPr>
                      <a:rPr lang="en-US" sz="2000" dirty="0"/>
                      <m:t>path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from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Γ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is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</m:oMath>
                </a14:m>
                <a:r>
                  <a:rPr lang="en-US" sz="2000" dirty="0" smtClean="0"/>
                  <a:t>along which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 dirty="0">
                            <a:latin typeface="Cambria Math"/>
                          </a:rPr>
                          <m:t>𝜓</m:t>
                        </m:r>
                      </m:e>
                    </m:d>
                    <m:r>
                      <m:rPr>
                        <m:nor/>
                      </m:rPr>
                      <a:rPr lang="el-GR" sz="2000" dirty="0">
                        <a:latin typeface="Cambria Math"/>
                      </a:rPr>
                      <m:t>χ</m:t>
                    </m:r>
                    <m:r>
                      <a:rPr lang="el-GR" sz="2000" i="1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is</m:t>
                    </m:r>
                    <m:r>
                      <a:rPr lang="en-US" sz="2000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true</m:t>
                    </m:r>
                    <m:r>
                      <a:rPr lang="en-US" sz="20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which </a:t>
                </a:r>
                <a:r>
                  <a:rPr lang="en-US" sz="2000" dirty="0"/>
                  <a:t>is equivalent by semantics </a:t>
                </a:r>
                <a:r>
                  <a:rPr lang="en-US" sz="2000" dirty="0" smtClean="0"/>
                  <a:t>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l-GR" sz="2000" i="1">
                        <a:latin typeface="Cambria Math"/>
                        <a:ea typeface="Cambria Math"/>
                      </a:rPr>
                      <m:t>𝜒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879801" lvl="1" indent="-457200"/>
                <a:r>
                  <a:rPr lang="en-US" sz="2000" dirty="0" smtClean="0"/>
                  <a:t> The case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l-GR" sz="2000" i="1">
                        <a:latin typeface="Cambria Math"/>
                      </a:rPr>
                      <m:t>𝜉</m:t>
                    </m:r>
                  </m:oMath>
                </a14:m>
                <a:r>
                  <a:rPr lang="en-US" sz="2000" dirty="0" smtClean="0"/>
                  <a:t>: </a:t>
                </a:r>
                <a:r>
                  <a:rPr lang="en-US" sz="2000" dirty="0"/>
                  <a:t>Suppose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l-GR" sz="2000" i="1">
                        <a:latin typeface="Cambria Math"/>
                      </a:rPr>
                      <m:t>𝜉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000" dirty="0"/>
                  <a:t>. </a:t>
                </a:r>
                <a:r>
                  <a:rPr lang="en-US" sz="2000" dirty="0"/>
                  <a:t>Given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l-GR" sz="2000" i="1">
                        <a:latin typeface="Cambria Math"/>
                      </a:rPr>
                      <m:t>𝜉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l-GR" sz="2000" i="1">
                        <a:latin typeface="Cambria Math"/>
                      </a:rPr>
                      <m:t>𝜉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000" dirty="0"/>
                  <a:t> is equivalent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  <m:r>
                      <a:rPr lang="el-GR" sz="2000" i="1">
                        <a:latin typeface="Cambria Math"/>
                        <a:ea typeface="Cambria Math"/>
                      </a:rPr>
                      <m:t>𝜉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by the announcement and </a:t>
                </a:r>
                <a:r>
                  <a:rPr lang="en-US" sz="2000" dirty="0" smtClean="0"/>
                  <a:t>composition </a:t>
                </a:r>
                <a:r>
                  <a:rPr lang="en-US" sz="2000" dirty="0"/>
                  <a:t>axiom. By item </a:t>
                </a:r>
                <a:r>
                  <a:rPr lang="en-US" sz="2000" dirty="0" smtClean="0"/>
                  <a:t>7 </a:t>
                </a:r>
                <a:r>
                  <a:rPr lang="en-US" sz="2000" dirty="0"/>
                  <a:t>of Lemma 7.33, we can apply the induction hypothesis. Therefore this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  <m:r>
                      <a:rPr lang="el-GR" sz="2000" i="1">
                        <a:latin typeface="Cambria Math"/>
                        <a:ea typeface="Cambria Math"/>
                      </a:rPr>
                      <m:t>𝜉</m:t>
                    </m:r>
                  </m:oMath>
                </a14:m>
                <a:r>
                  <a:rPr lang="en-US" sz="2000" dirty="0"/>
                  <a:t>which is equivalent by semantics </a:t>
                </a:r>
                <a:r>
                  <a:rPr lang="en-US" sz="2000" dirty="0" smtClean="0"/>
                  <a:t>to </a:t>
                </a:r>
              </a:p>
              <a:p>
                <a:pPr marL="422601" lvl="1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𝜓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l-GR" sz="2000" i="1">
                        <a:latin typeface="Cambria Math"/>
                      </a:rPr>
                      <m:t>𝜉</m:t>
                    </m:r>
                  </m:oMath>
                </a14:m>
                <a:r>
                  <a:rPr lang="en-US" sz="2000" dirty="0" smtClean="0"/>
                  <a:t>. </a:t>
                </a:r>
                <a:r>
                  <a:rPr lang="en-US" sz="2400" dirty="0" smtClean="0">
                    <a:solidFill>
                      <a:srgbClr val="FF0000"/>
                    </a:solidFill>
                    <a:sym typeface="Wingdings"/>
                  </a:rPr>
                  <a:t>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879801" lvl="1" indent="-457200"/>
                <a:endParaRPr lang="en-US" sz="1900" dirty="0"/>
              </a:p>
              <a:p>
                <a:pPr marL="879801" lvl="1" indent="-457200"/>
                <a:endParaRPr lang="en-US" dirty="0" smtClean="0"/>
              </a:p>
              <a:p>
                <a:pPr marL="879801" lvl="1" indent="-457200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450131"/>
                <a:ext cx="9721215" cy="5885913"/>
              </a:xfrm>
              <a:blipFill rotWithShape="1">
                <a:blip r:embed="rId2"/>
                <a:stretch>
                  <a:fillRect t="-518" r="-63" b="-259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6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450131"/>
                <a:ext cx="9721215" cy="588591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Lemma 7.35 (Canonicity):</a:t>
                </a:r>
              </a:p>
              <a:p>
                <a:pPr marL="0" indent="0">
                  <a:buNone/>
                </a:pPr>
                <a:r>
                  <a:rPr lang="en-US" dirty="0"/>
                  <a:t>The canonical model is reflexive, transitive and Euclidean.</a:t>
                </a:r>
              </a:p>
              <a:p>
                <a:r>
                  <a:rPr lang="en-US" u="sng" dirty="0">
                    <a:solidFill>
                      <a:schemeClr val="tx2"/>
                    </a:solidFill>
                  </a:rPr>
                  <a:t>Theorem </a:t>
                </a:r>
                <a:r>
                  <a:rPr lang="en-US" u="sng" dirty="0" smtClean="0">
                    <a:solidFill>
                      <a:schemeClr val="tx2"/>
                    </a:solidFill>
                  </a:rPr>
                  <a:t>7.36 </a:t>
                </a:r>
                <a:r>
                  <a:rPr lang="en-US" u="sng" dirty="0">
                    <a:solidFill>
                      <a:schemeClr val="tx2"/>
                    </a:solidFill>
                  </a:rPr>
                  <a:t>(Completeness) :</a:t>
                </a:r>
              </a:p>
              <a:p>
                <a:pPr marL="0" indent="0"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[]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dirty="0" smtClean="0"/>
              </a:p>
              <a:p>
                <a:pPr marL="0" lvl="0" indent="0">
                  <a:buNone/>
                </a:pPr>
                <a:r>
                  <a:rPr lang="en-US" sz="3600" u="sng" dirty="0">
                    <a:solidFill>
                      <a:schemeClr val="tx2"/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sz="3600" dirty="0"/>
                  <a:t>We will prove this theorem by contraposition. Thus we suppose that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⊬</m:t>
                    </m:r>
                    <m:r>
                      <a:rPr lang="el-GR" sz="36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3600" dirty="0"/>
                  <a:t>. </a:t>
                </a:r>
                <a:r>
                  <a:rPr lang="en-US" sz="3600" dirty="0"/>
                  <a:t>Therefore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/>
                  <a:t> is a consistent set. By the </a:t>
                </a:r>
                <a:r>
                  <a:rPr lang="en-US" sz="3600" dirty="0" err="1"/>
                  <a:t>Lindenbaum</a:t>
                </a:r>
                <a:r>
                  <a:rPr lang="en-US" sz="3600" dirty="0"/>
                  <a:t> Lemma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/>
                  <a:t> is a subset of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>
                        <a:latin typeface="Cambria Math"/>
                      </a:rPr>
                      <m:t>Γ</m:t>
                    </m:r>
                  </m:oMath>
                </a14:m>
                <a:r>
                  <a:rPr lang="el-GR" sz="3600" dirty="0"/>
                  <a:t> </a:t>
                </a:r>
                <a:r>
                  <a:rPr lang="en-US" sz="3600" dirty="0"/>
                  <a:t>which is maximal consistent in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𝑐𝑙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/>
                  <a:t>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3600" dirty="0"/>
                  <a:t> be the canonical model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𝑐𝑙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/>
                  <a:t>. By the Truth Lemma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36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mbria Math"/>
                      </a:rPr>
                      <m:t>⊨¬</m:t>
                    </m:r>
                    <m:r>
                      <a:rPr lang="el-GR" sz="36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3600" dirty="0"/>
                  <a:t>. Therefore ⊭</a:t>
                </a:r>
                <a14:m>
                  <m:oMath xmlns:m="http://schemas.openxmlformats.org/officeDocument/2006/math">
                    <m:r>
                      <a:rPr lang="el-GR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3600" dirty="0" smtClean="0">
                    <a:solidFill>
                      <a:prstClr val="black"/>
                    </a:solidFill>
                  </a:rPr>
                  <a:t>.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        </a:t>
                </a:r>
                <a:r>
                  <a:rPr lang="el-GR" sz="9600" dirty="0" smtClean="0">
                    <a:solidFill>
                      <a:srgbClr val="C00000"/>
                    </a:solidFill>
                    <a:sym typeface="Wingdings"/>
                  </a:rPr>
                  <a:t></a:t>
                </a:r>
                <a:endParaRPr lang="en-US" sz="96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450131"/>
                <a:ext cx="9721215" cy="5885913"/>
              </a:xfrm>
              <a:blipFill rotWithShape="1">
                <a:blip r:embed="rId2"/>
                <a:stretch>
                  <a:fillRect l="-1506" t="-2383" r="-63" b="-303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3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Reminder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Calisto MT" pitchFamily="18" charset="0"/>
              </a:rPr>
              <a:t>The proof system S5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0" y="2322339"/>
            <a:ext cx="9707330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0070" y="522139"/>
            <a:ext cx="9721215" cy="58139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proof system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  <a:p>
            <a:pPr marL="0" indent="0">
              <a:buNone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4" y="1206126"/>
            <a:ext cx="9726382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70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450131"/>
                <a:ext cx="9721215" cy="588591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Definition 7.37 </a:t>
                </a:r>
                <a:r>
                  <a:rPr lang="en-US" u="sng" dirty="0">
                    <a:solidFill>
                      <a:schemeClr val="tx2"/>
                    </a:solidFill>
                  </a:rPr>
                  <a:t>(Translation):</a:t>
                </a:r>
              </a:p>
              <a:p>
                <a:pPr marL="0" indent="0">
                  <a:buNone/>
                </a:pPr>
                <a:r>
                  <a:rPr lang="en-US" dirty="0"/>
                  <a:t>The translation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⊗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 is defined as follows:</a:t>
                </a: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  <m:r>
                                <a:rPr lang="el-GR" b="0" i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𝑝𝑟𝑒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l-GR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𝑝𝑟𝑒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→¬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l-GR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d>
                            <m:d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𝜑</m:t>
                              </m:r>
                              <m: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/>
                            </a:rPr>
                            <m:t>𝜑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∧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l-GR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𝑝𝑟𝑒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l-GR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  <m:r>
                                <a:rPr lang="el-GR" b="0" i="0" smtClean="0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/>
                            </a:rPr>
                            <m:t>𝜑</m:t>
                          </m:r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l-GR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  <m:r>
                                <a:rPr lang="el-GR" b="0" i="0" smtClean="0">
                                  <a:latin typeface="Cambria Math"/>
                                </a:rPr>
                                <m:t>′</m:t>
                              </m:r>
                              <m:r>
                                <a:rPr lang="el-G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l-GR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∪</m:t>
                              </m:r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/>
                            </a:rPr>
                            <m:t>𝜑</m:t>
                          </m:r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/>
                            </a:rPr>
                            <m:t>𝜑</m:t>
                          </m:r>
                        </m:e>
                      </m:d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450131"/>
                <a:ext cx="9721215" cy="5885913"/>
              </a:xfrm>
              <a:blipFill rotWithShape="1">
                <a:blip r:embed="rId2"/>
                <a:stretch>
                  <a:fillRect l="-1506" t="-2694" b="-10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480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1026195"/>
                <a:ext cx="9721215" cy="530984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Definition 7.38 </a:t>
                </a:r>
                <a:r>
                  <a:rPr lang="en-US" u="sng" dirty="0">
                    <a:solidFill>
                      <a:schemeClr val="tx2"/>
                    </a:solidFill>
                  </a:rPr>
                  <a:t>(Complexity): 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The complexity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: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⨂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dirty="0">
                    <a:ea typeface="Cambria Math"/>
                  </a:rPr>
                  <a:t> is defined as follows: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i="1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=1+</m:t>
                    </m:r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/>
                        </m:limLow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4+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Μ</m:t>
                          </m:r>
                          <m:r>
                            <a:rPr lang="el-GR" b="0" i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]</m:t>
                          </m:r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𝑝𝑟𝑒</m:t>
                                  </m:r>
                                  <m:d>
                                    <m:dPr>
                                      <m:ctrlPr>
                                        <a:rPr lang="el-GR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l-GR" i="1">
                              <a:latin typeface="Cambria Math"/>
                            </a:rPr>
                            <m:t>𝛼</m:t>
                          </m:r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∪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=1+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1026195"/>
                <a:ext cx="9721215" cy="5309849"/>
              </a:xfrm>
              <a:blipFill rotWithShape="1">
                <a:blip r:embed="rId2"/>
                <a:stretch>
                  <a:fillRect l="-1506" t="-1378" b="-125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615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882179"/>
                <a:ext cx="9721215" cy="54538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Lemma 7.3</a:t>
                </a:r>
                <a:r>
                  <a:rPr lang="el-GR" u="sng" dirty="0" smtClean="0">
                    <a:solidFill>
                      <a:schemeClr val="tx2"/>
                    </a:solidFill>
                  </a:rPr>
                  <a:t>9</a:t>
                </a:r>
                <a:r>
                  <a:rPr lang="en-US" u="sng" dirty="0" smtClean="0">
                    <a:solidFill>
                      <a:schemeClr val="tx2"/>
                    </a:solidFill>
                  </a:rPr>
                  <a:t>:</a:t>
                </a:r>
                <a:endParaRPr lang="en-US" u="sng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𝜑</m:t>
                    </m:r>
                    <m:r>
                      <a:rPr lang="el-GR" i="1">
                        <a:latin typeface="Cambria Math"/>
                      </a:rPr>
                      <m:t>,</m:t>
                    </m:r>
                    <m:r>
                      <a:rPr lang="el-GR" i="1">
                        <a:latin typeface="Cambria Math"/>
                      </a:rPr>
                      <m:t>𝜓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and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𝜒</m:t>
                    </m:r>
                  </m:oMath>
                </a14:m>
                <a:r>
                  <a:rPr lang="el-GR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𝜑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𝑆𝑢𝑏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b="0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Μ</m:t>
                            </m:r>
                            <m:r>
                              <a:rPr lang="el-GR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l-GR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𝑝𝑟𝑒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l-GR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Μ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l-GR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𝑝𝑟𝑒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i="1">
                            <a:latin typeface="Cambria Math"/>
                            <a:ea typeface="Cambria Math"/>
                          </a:rPr>
                          <m:t>→¬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  <a:ea typeface="Cambria Math"/>
                              </a:rPr>
                              <m:t>Μ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endParaRPr lang="el-GR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Μ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𝜑</m:t>
                            </m:r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l-GR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Μ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  <a:ea typeface="Cambria Math"/>
                              </a:rPr>
                              <m:t>Μ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l-GR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Μ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l-GR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𝑝𝑟𝑒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i="1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  <a:ea typeface="Cambria Math"/>
                              </a:rPr>
                              <m:t>Μ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endParaRPr lang="el-GR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Μ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Μ</m:t>
                            </m:r>
                            <m:r>
                              <a:rPr lang="el-GR">
                                <a:latin typeface="Cambria Math"/>
                              </a:rPr>
                              <m:t>′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e>
                        </m:d>
                        <m:r>
                          <a:rPr lang="el-GR" b="0" i="1" smtClean="0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l-GR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Μ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l-GR" i="1">
                                <a:latin typeface="Cambria Math"/>
                              </a:rPr>
                              <m:t>;</m:t>
                            </m:r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Μ</m:t>
                            </m:r>
                            <m:r>
                              <a:rPr lang="el-GR">
                                <a:latin typeface="Cambria Math"/>
                              </a:rPr>
                              <m:t>′</m:t>
                            </m:r>
                            <m:r>
                              <a:rPr lang="el-GR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φ</m:t>
                        </m:r>
                      </m:e>
                    </m:d>
                  </m:oMath>
                </a14:m>
                <a:endParaRPr lang="el-GR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𝛼</m:t>
                            </m:r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d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d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m:rPr>
                            <m:nor/>
                          </m:rPr>
                          <a:rPr lang="el-GR" dirty="0"/>
                          <m:t> </m:t>
                        </m:r>
                      </m:e>
                    </m:d>
                  </m:oMath>
                </a14:m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882179"/>
                <a:ext cx="9721215" cy="5453865"/>
              </a:xfrm>
              <a:blipFill rotWithShape="1">
                <a:blip r:embed="rId2"/>
                <a:stretch>
                  <a:fillRect l="-1757" t="-2461" b="-96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151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666155"/>
                <a:ext cx="9721215" cy="566988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Lemma 7.40:</a:t>
                </a:r>
                <a:endParaRPr lang="en-US" u="sng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For all 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⨂</m:t>
                        </m:r>
                      </m:sub>
                    </m:sSub>
                  </m:oMath>
                </a14:m>
                <a:r>
                  <a:rPr lang="en-US" dirty="0"/>
                  <a:t> it is the case that </a:t>
                </a:r>
                <a:endParaRPr lang="el-GR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(i.e. every formula is provably equivalent to its translation)</a:t>
                </a:r>
                <a:endParaRPr lang="el-GR" dirty="0"/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chemeClr val="tx2"/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dirty="0" smtClean="0"/>
                  <a:t>Is similar to the proof of Lemma 7.24</a:t>
                </a:r>
              </a:p>
              <a:p>
                <a:r>
                  <a:rPr lang="en-US" sz="3600" u="sng" dirty="0">
                    <a:solidFill>
                      <a:schemeClr val="tx2"/>
                    </a:solidFill>
                  </a:rPr>
                  <a:t>Theorem </a:t>
                </a:r>
                <a:r>
                  <a:rPr lang="en-US" sz="3600" u="sng" dirty="0" smtClean="0">
                    <a:solidFill>
                      <a:schemeClr val="tx2"/>
                    </a:solidFill>
                  </a:rPr>
                  <a:t>7.41 </a:t>
                </a:r>
                <a:r>
                  <a:rPr lang="en-US" sz="3600" u="sng" dirty="0">
                    <a:solidFill>
                      <a:schemeClr val="tx2"/>
                    </a:solidFill>
                  </a:rPr>
                  <a:t>(Completeness):</a:t>
                </a:r>
              </a:p>
              <a:p>
                <a:pPr marL="0" lvl="0" indent="0">
                  <a:buNone/>
                </a:pPr>
                <a:r>
                  <a:rPr lang="en-US" sz="3600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600" i="1">
                            <a:latin typeface="Cambria Math"/>
                          </a:rPr>
                          <m:t>𝜑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𝐾</m:t>
                        </m:r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⊗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l-GR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</a:rPr>
                  <a:t>implies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3600" u="sng" dirty="0">
                    <a:solidFill>
                      <a:schemeClr val="tx2"/>
                    </a:solidFill>
                  </a:rPr>
                  <a:t>Proof:</a:t>
                </a:r>
              </a:p>
              <a:p>
                <a:pPr marL="0" lvl="0" indent="0">
                  <a:buNone/>
                </a:pPr>
                <a:r>
                  <a:rPr lang="en-US" sz="3600" dirty="0">
                    <a:solidFill>
                      <a:prstClr val="black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l-GR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</a:rPr>
                  <a:t>. Therefore</a:t>
                </a:r>
                <a:r>
                  <a:rPr lang="el-GR" sz="36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⊨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(by the soundness) </a:t>
                </a:r>
                <a:r>
                  <a:rPr lang="en-US" sz="3600" dirty="0">
                    <a:solidFill>
                      <a:prstClr val="black"/>
                    </a:solidFill>
                  </a:rPr>
                  <a:t>and by Lemma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7.40  </a:t>
                </a:r>
                <a:r>
                  <a:rPr lang="en-US" sz="3600" dirty="0">
                    <a:solidFill>
                      <a:prstClr val="black"/>
                    </a:solidFill>
                  </a:rPr>
                  <a:t>holds that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36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/>
                  <a:t>. Because of the fact that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/>
                  <a:t> doesn’t contain any </a:t>
                </a:r>
                <a:r>
                  <a:rPr lang="en-US" sz="3600" dirty="0" smtClean="0"/>
                  <a:t>action models,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𝑆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5⊢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/>
                  <a:t> (Theorem 7.7) We also have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A</m:t>
                    </m:r>
                    <m:r>
                      <m:rPr>
                        <m:sty m:val="p"/>
                      </m:rP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M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/>
                  <a:t> as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𝑆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5</m:t>
                    </m:r>
                  </m:oMath>
                </a14:m>
                <a:r>
                  <a:rPr lang="en-US" sz="3600" dirty="0"/>
                  <a:t> is subsystem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A</m:t>
                    </m:r>
                    <m:r>
                      <m:rPr>
                        <m:sty m:val="p"/>
                      </m:rP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r>
                  <a:rPr lang="en-US" sz="3600" dirty="0"/>
                  <a:t>.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A</m:t>
                    </m:r>
                    <m:r>
                      <m:rPr>
                        <m:sty m:val="p"/>
                      </m:rP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M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36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/>
                  <a:t>, it follows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A</m:t>
                    </m:r>
                    <m:r>
                      <m:rPr>
                        <m:sty m:val="p"/>
                      </m:rP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M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.</a:t>
                </a:r>
                <a:endParaRPr lang="el-GR" sz="4000" dirty="0"/>
              </a:p>
              <a:p>
                <a:pPr marL="0" indent="0">
                  <a:buNone/>
                </a:pPr>
                <a:r>
                  <a:rPr lang="en-US" sz="4400" dirty="0">
                    <a:sym typeface="Wingdings"/>
                  </a:rPr>
                  <a:t>			</a:t>
                </a:r>
                <a:r>
                  <a:rPr lang="el-GR" sz="5400" dirty="0" smtClean="0">
                    <a:solidFill>
                      <a:srgbClr val="FF0000"/>
                    </a:solidFill>
                    <a:sym typeface="Wingdings"/>
                  </a:rPr>
                  <a:t></a:t>
                </a:r>
                <a:endParaRPr lang="en-US" sz="4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666155"/>
                <a:ext cx="9721215" cy="5669889"/>
              </a:xfrm>
              <a:blipFill rotWithShape="1">
                <a:blip r:embed="rId2"/>
                <a:stretch>
                  <a:fillRect l="-1506" t="-1935" b="-136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09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0070" y="594147"/>
            <a:ext cx="9721215" cy="574189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proof system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AMC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4" y="1098203"/>
            <a:ext cx="689514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46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666155"/>
                <a:ext cx="9721215" cy="5669889"/>
              </a:xfrm>
            </p:spPr>
            <p:txBody>
              <a:bodyPr>
                <a:normAutofit/>
              </a:bodyPr>
              <a:lstStyle/>
              <a:p>
                <a:r>
                  <a:rPr lang="en-US" sz="2000" u="sng" dirty="0" smtClean="0">
                    <a:solidFill>
                      <a:schemeClr val="tx2"/>
                    </a:solidFill>
                  </a:rPr>
                  <a:t>Definition 7.42 (Closure)</a:t>
                </a:r>
                <a:r>
                  <a:rPr lang="el-GR" sz="2000" u="sng" dirty="0">
                    <a:solidFill>
                      <a:schemeClr val="tx2"/>
                    </a:solidFill>
                  </a:rPr>
                  <a:t>:</a:t>
                </a:r>
                <a:endParaRPr lang="en-US" sz="2000" u="sng" dirty="0">
                  <a:solidFill>
                    <a:schemeClr val="tx2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𝑐𝑙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𝐾𝐶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⨂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→℘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𝐾𝐶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be the function such that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𝐾𝐶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⨂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is the smallest set such that: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2000" dirty="0">
                    <a:solidFill>
                      <a:prstClr val="black"/>
                    </a:solidFill>
                  </a:rPr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2000" dirty="0">
                    <a:solidFill>
                      <a:prstClr val="black"/>
                    </a:solidFill>
                  </a:rPr>
                  <a:t>, </a:t>
                </a:r>
                <a:r>
                  <a:rPr lang="en-US" sz="2000" dirty="0">
                    <a:solidFill>
                      <a:prstClr val="black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𝑆𝑢𝑏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</a:rPr>
                      <m:t>𝜓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</a:rPr>
                      <m:t>)⊆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2000" dirty="0">
                    <a:solidFill>
                      <a:prstClr val="black"/>
                    </a:solidFill>
                  </a:rPr>
                  <a:t> (</a:t>
                </a:r>
                <a:r>
                  <a:rPr lang="en-US" sz="2000" dirty="0">
                    <a:solidFill>
                      <a:prstClr val="black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𝑆𝑢𝑏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</a:rPr>
                      <m:t>𝜓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is the set of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subformulas</a:t>
                </a:r>
                <a:r>
                  <a:rPr lang="en-US" sz="2000" dirty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l-GR" sz="2000" dirty="0">
                    <a:solidFill>
                      <a:prstClr val="black"/>
                    </a:solidFill>
                  </a:rPr>
                  <a:t>),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is not a negation, then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2000" dirty="0">
                    <a:solidFill>
                      <a:prstClr val="black"/>
                    </a:solidFill>
                  </a:rPr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</a:rPr>
                      <m:t>𝜓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then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B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000" dirty="0" smtClean="0"/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Μ</m:t>
                        </m:r>
                        <m:r>
                          <a:rPr lang="el-GR" sz="2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then</m:t>
                    </m:r>
                  </m:oMath>
                </a14:m>
                <a:r>
                  <a:rPr lang="el-GR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𝑝𝑟𝑒</m:t>
                        </m:r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000" dirty="0" smtClean="0"/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/>
                              </a:rPr>
                              <m:t>Μ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20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then</m:t>
                    </m:r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𝑝𝑟𝑒</m:t>
                        </m:r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→¬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/>
                                <a:ea typeface="Cambria Math"/>
                              </a:rPr>
                              <m:t>Μ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20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m:rPr>
                        <m:nor/>
                      </m:rPr>
                      <a:rPr lang="en-US" sz="2000" dirty="0"/>
                      <m:t>,</m:t>
                    </m:r>
                  </m:oMath>
                </a14:m>
                <a:endParaRPr lang="el-GR" sz="2000" dirty="0" smtClean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Μ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b="0" i="1" smtClean="0">
                            <a:latin typeface="Cambria Math"/>
                          </a:rPr>
                          <m:t>𝜓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000" b="0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then</m:t>
                    </m:r>
                  </m:oMath>
                </a14:m>
                <a:r>
                  <a:rPr lang="el-GR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/>
                              </a:rPr>
                              <m:t>Μ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2000" b="0" i="1" smtClean="0">
                            <a:latin typeface="Cambria Math"/>
                          </a:rPr>
                          <m:t>𝜓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/>
                                <a:ea typeface="Cambria Math"/>
                              </a:rPr>
                              <m:t>Μ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2000" b="0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m:rPr>
                        <m:nor/>
                      </m:rPr>
                      <a:rPr lang="en-US" sz="2000" dirty="0"/>
                      <m:t>,</m:t>
                    </m:r>
                  </m:oMath>
                </a14:m>
                <a:endParaRPr lang="el-GR" sz="2000" dirty="0" smtClean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Μ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20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m:rPr>
                        <m:nor/>
                      </m:rP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and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s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~</m:t>
                        </m:r>
                      </m:e>
                      <m:sub>
                        <m:r>
                          <a:rPr lang="el-GR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000" dirty="0" smtClean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𝑝𝑟𝑒</m:t>
                        </m:r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l-GR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/>
                                <a:ea typeface="Cambria Math"/>
                              </a:rPr>
                              <m:t>Μ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m:rPr>
                        <m:nor/>
                      </m:rPr>
                      <a:rPr lang="en-US" sz="2000" dirty="0"/>
                      <m:t>,</m:t>
                    </m:r>
                  </m:oMath>
                </a14:m>
                <a:endParaRPr lang="el-GR" sz="2000" dirty="0" smtClean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Μ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l-GR" sz="2000" b="0" i="1" smtClean="0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l-GR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l-GR" sz="2000" dirty="0" smtClean="0"/>
                  <a:t> </a:t>
                </a:r>
                <a:r>
                  <a:rPr lang="en-US" sz="2000" dirty="0" smtClean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/>
                              </a:rPr>
                              <m:t>Μ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~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/>
                              </a:rPr>
                              <m:t>Μ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B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𝑎𝑛𝑑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~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000" dirty="0" smtClean="0"/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000" dirty="0" smtClean="0"/>
                  <a:t>If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Μ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Μ</m:t>
                        </m:r>
                        <m:r>
                          <a:rPr lang="el-GR" sz="2000">
                            <a:latin typeface="Cambria Math"/>
                          </a:rPr>
                          <m:t>′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l-GR" sz="2000" b="0" i="1" smtClean="0">
                        <a:latin typeface="Cambria Math"/>
                      </a:rPr>
                      <m:t>𝜓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nor/>
                      </m:rPr>
                      <a:rPr lang="el-GR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then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Μ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  <m:r>
                          <a:rPr lang="el-GR" sz="2000" i="1">
                            <a:latin typeface="Cambria Math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Μ</m:t>
                        </m:r>
                        <m:r>
                          <a:rPr lang="el-GR" sz="2000">
                            <a:latin typeface="Cambria Math"/>
                          </a:rPr>
                          <m:t>′</m:t>
                        </m:r>
                        <m:r>
                          <a:rPr lang="el-GR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l-GR" sz="2000" b="0" i="1" smtClean="0">
                        <a:latin typeface="Cambria Math"/>
                      </a:rPr>
                      <m:t>𝜓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l-GR" sz="2000" i="1" dirty="0" smtClean="0"/>
                  <a:t>,</a:t>
                </a:r>
                <a:endParaRPr lang="en-US" sz="2000" i="1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000" dirty="0" smtClean="0"/>
                  <a:t>if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𝛼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  <m:r>
                      <a:rPr lang="el-GR" sz="2000" i="1">
                        <a:latin typeface="Cambria Math"/>
                      </a:rPr>
                      <m:t>𝜓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nor/>
                      </m:rPr>
                      <a:rPr lang="el-GR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then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  <m:r>
                          <a:rPr lang="el-GR" sz="2000" b="0" i="1" smtClean="0">
                            <a:latin typeface="Cambria Math"/>
                          </a:rPr>
                          <m:t>𝜓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l-GR" sz="2000" b="0" i="1" smtClean="0">
                            <a:latin typeface="Cambria Math"/>
                            <a:ea typeface="Cambria Math"/>
                          </a:rPr>
                          <m:t>ψ</m:t>
                        </m:r>
                        <m:r>
                          <m:rPr>
                            <m:nor/>
                          </m:rPr>
                          <a:rPr lang="el-GR" sz="2000" dirty="0"/>
                          <m:t> 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l-GR" sz="1900" dirty="0" smtClean="0"/>
                  <a:t>,</a:t>
                </a:r>
                <a:endParaRPr lang="el-GR" sz="1900" dirty="0"/>
              </a:p>
              <a:p>
                <a:pPr marL="936951" lvl="1" indent="-514350">
                  <a:buFont typeface="+mj-lt"/>
                  <a:buAutoNum type="arabicPeriod"/>
                </a:pPr>
                <a:endParaRPr lang="el-GR" sz="2300" dirty="0" smtClean="0"/>
              </a:p>
              <a:p>
                <a:pPr marL="936951" lvl="1" indent="-514350">
                  <a:buFont typeface="+mj-lt"/>
                  <a:buAutoNum type="arabicPeriod"/>
                </a:pPr>
                <a:endParaRPr lang="en-US" sz="2300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514350" indent="-514350">
                  <a:buFont typeface="+mj-lt"/>
                  <a:buAutoNum type="arabicPeriod"/>
                </a:pPr>
                <a:endParaRPr lang="el-GR" dirty="0"/>
              </a:p>
              <a:p>
                <a:pPr marL="936951" lvl="1" indent="-514350">
                  <a:buFont typeface="+mj-lt"/>
                  <a:buAutoNum type="arabicPeriod"/>
                </a:pPr>
                <a:endParaRPr lang="en-US" sz="2300" dirty="0" smtClean="0"/>
              </a:p>
              <a:p>
                <a:pPr marL="936951" lvl="1" indent="-514350">
                  <a:buFont typeface="+mj-lt"/>
                  <a:buAutoNum type="arabicPeriod"/>
                </a:pPr>
                <a:endParaRPr lang="en-US" sz="2300" dirty="0" smtClean="0"/>
              </a:p>
              <a:p>
                <a:pPr marL="936951" lvl="1" indent="-514350">
                  <a:buFont typeface="+mj-lt"/>
                  <a:buAutoNum type="arabicPeriod"/>
                </a:pPr>
                <a:endParaRPr lang="en-US" sz="2300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666155"/>
                <a:ext cx="9721215" cy="5669889"/>
              </a:xfrm>
              <a:blipFill rotWithShape="1">
                <a:blip r:embed="rId2"/>
                <a:stretch>
                  <a:fillRect l="-1694" t="-430" r="-1066" b="-692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620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810171"/>
                <a:ext cx="9721215" cy="552587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600" u="sng" dirty="0" smtClean="0">
                    <a:solidFill>
                      <a:schemeClr val="tx2"/>
                    </a:solidFill>
                  </a:rPr>
                  <a:t>Lemma 7.</a:t>
                </a:r>
                <a:r>
                  <a:rPr lang="el-GR" sz="3600" u="sng" dirty="0" smtClean="0">
                    <a:solidFill>
                      <a:schemeClr val="tx2"/>
                    </a:solidFill>
                  </a:rPr>
                  <a:t>43</a:t>
                </a:r>
                <a:r>
                  <a:rPr lang="en-US" sz="3600" u="sng" dirty="0" smtClean="0">
                    <a:solidFill>
                      <a:schemeClr val="tx2"/>
                    </a:solidFill>
                  </a:rPr>
                  <a:t>:</a:t>
                </a:r>
                <a:endParaRPr lang="en-US" sz="3600" u="sng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60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d>
                  </m:oMath>
                </a14:m>
                <a:r>
                  <a:rPr lang="el-GR" sz="3600" dirty="0"/>
                  <a:t> </a:t>
                </a:r>
                <a:r>
                  <a:rPr lang="en-US" sz="3600" dirty="0"/>
                  <a:t>is finite for all 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𝐾𝐶</m:t>
                        </m:r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⨂</m:t>
                        </m:r>
                      </m:sub>
                    </m:sSub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3600" u="sng" dirty="0">
                    <a:solidFill>
                      <a:schemeClr val="tx2"/>
                    </a:solidFill>
                  </a:rPr>
                  <a:t>Lemma </a:t>
                </a:r>
                <a:r>
                  <a:rPr lang="en-US" sz="3600" u="sng" dirty="0" smtClean="0">
                    <a:solidFill>
                      <a:schemeClr val="tx2"/>
                    </a:solidFill>
                  </a:rPr>
                  <a:t>7.</a:t>
                </a:r>
                <a:r>
                  <a:rPr lang="el-GR" sz="3600" u="sng" dirty="0" smtClean="0">
                    <a:solidFill>
                      <a:schemeClr val="tx2"/>
                    </a:solidFill>
                  </a:rPr>
                  <a:t>44</a:t>
                </a:r>
                <a:r>
                  <a:rPr lang="en-US" sz="3600" u="sng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3600" u="sng" dirty="0">
                    <a:solidFill>
                      <a:schemeClr val="tx2"/>
                    </a:solidFill>
                  </a:rPr>
                  <a:t>(</a:t>
                </a:r>
                <a:r>
                  <a:rPr lang="en-US" sz="3600" u="sng" dirty="0" err="1">
                    <a:solidFill>
                      <a:schemeClr val="tx2"/>
                    </a:solidFill>
                  </a:rPr>
                  <a:t>Lindenbaum</a:t>
                </a:r>
                <a:r>
                  <a:rPr lang="en-US" sz="3600" u="sng" dirty="0">
                    <a:solidFill>
                      <a:schemeClr val="tx2"/>
                    </a:solidFill>
                  </a:rPr>
                  <a:t>):</a:t>
                </a:r>
              </a:p>
              <a:p>
                <a:pPr marL="0" indent="0">
                  <a:buNone/>
                </a:pPr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>
                        <a:latin typeface="Cambria Math"/>
                      </a:rPr>
                      <m:t>Φ</m:t>
                    </m:r>
                  </m:oMath>
                </a14:m>
                <a:r>
                  <a:rPr lang="en-US" sz="3600" dirty="0"/>
                  <a:t> be the closure of some formula. Every consistent subset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>
                        <a:latin typeface="Cambria Math"/>
                      </a:rPr>
                      <m:t>Φ</m:t>
                    </m:r>
                  </m:oMath>
                </a14:m>
                <a:r>
                  <a:rPr lang="en-US" sz="3600" dirty="0"/>
                  <a:t> is a subset of a maximal consistent set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>
                        <a:latin typeface="Cambria Math"/>
                      </a:rPr>
                      <m:t>Φ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 marL="0" indent="0">
                  <a:buNone/>
                </a:pPr>
                <a:r>
                  <a:rPr lang="en-US" sz="3600" u="sng" dirty="0">
                    <a:solidFill>
                      <a:schemeClr val="tx2"/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sz="3600" dirty="0"/>
                  <a:t>The same as Lemma </a:t>
                </a:r>
                <a:r>
                  <a:rPr lang="en-US" sz="3600" dirty="0" smtClean="0"/>
                  <a:t>7.12</a:t>
                </a:r>
                <a:endParaRPr lang="el-GR" sz="3600" dirty="0" smtClean="0"/>
              </a:p>
              <a:p>
                <a:r>
                  <a:rPr lang="en-US" sz="3600" u="sng" dirty="0" smtClean="0">
                    <a:solidFill>
                      <a:schemeClr val="tx2"/>
                    </a:solidFill>
                  </a:rPr>
                  <a:t>Definition 7.45 (</a:t>
                </a:r>
                <a14:m>
                  <m:oMath xmlns:m="http://schemas.openxmlformats.org/officeDocument/2006/math">
                    <m:r>
                      <a:rPr lang="en-US" sz="3600" b="0" i="1" u="sng" smtClean="0">
                        <a:solidFill>
                          <a:schemeClr val="tx2"/>
                        </a:solidFill>
                        <a:latin typeface="Cambria Math"/>
                      </a:rPr>
                      <m:t>𝐵</m:t>
                    </m:r>
                    <m:r>
                      <m:rPr>
                        <m:sty m:val="p"/>
                      </m:rPr>
                      <a:rPr lang="en-US" sz="3600" b="0" i="0" u="sng" smtClean="0">
                        <a:solidFill>
                          <a:schemeClr val="tx2"/>
                        </a:solidFill>
                        <a:latin typeface="Cambria Math"/>
                      </a:rPr>
                      <m:t>M</m:t>
                    </m:r>
                  </m:oMath>
                </a14:m>
                <a:r>
                  <a:rPr lang="en-US" sz="3600" u="sng" dirty="0" smtClean="0">
                    <a:solidFill>
                      <a:schemeClr val="tx2"/>
                    </a:solidFill>
                  </a:rPr>
                  <a:t>st-path):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A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𝐵</m:t>
                    </m:r>
                    <m:r>
                      <m:rPr>
                        <m:sty m:val="p"/>
                      </m:rPr>
                      <a:rPr lang="en-US" sz="3600">
                        <a:latin typeface="Cambria Math"/>
                      </a:rPr>
                      <m:t>M</m:t>
                    </m:r>
                  </m:oMath>
                </a14:m>
                <a:r>
                  <a:rPr lang="en-US" sz="3600" dirty="0"/>
                  <a:t>st-path</a:t>
                </a:r>
                <a:r>
                  <a:rPr lang="en-US" sz="3600" dirty="0" smtClean="0"/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b="0" i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sz="36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600" dirty="0" smtClean="0"/>
                  <a:t>-path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l-GR" sz="3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l-GR" sz="36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l-GR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600" dirty="0" smtClean="0"/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>
                        <a:latin typeface="Cambria Math"/>
                      </a:rPr>
                      <m:t>Γ</m:t>
                    </m:r>
                  </m:oMath>
                </a14:m>
                <a:r>
                  <a:rPr lang="en-US" sz="3600" dirty="0" smtClean="0"/>
                  <a:t> such that there is a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600" dirty="0"/>
                  <a:t>-path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l-GR" sz="3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l-GR" sz="36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l-GR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/>
                  <a:t>from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3600" dirty="0" smtClean="0"/>
                  <a:t> to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3600" dirty="0" smtClean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/>
                      </a:rPr>
                      <m:t>M</m:t>
                    </m:r>
                  </m:oMath>
                </a14:m>
                <a:r>
                  <a:rPr lang="en-US" sz="3600" dirty="0" smtClean="0"/>
                  <a:t> and for all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𝑘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3600" dirty="0" smtClean="0"/>
                  <a:t> there is an agent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𝑎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36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l-GR" sz="3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∼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bSup>
                    <m:sSub>
                      <m:sSub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ea typeface="Cambria Math"/>
                          </a:rPr>
                          <m:t>s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l-GR" sz="3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∼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/>
                    </m:sSubSup>
                    <m:sSub>
                      <m:sSub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ea typeface="Cambria Math"/>
                          </a:rPr>
                          <m:t>s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600" dirty="0" smtClean="0"/>
                  <a:t> and for all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𝑘</m:t>
                    </m:r>
                    <m:r>
                      <a:rPr lang="en-US" sz="36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it is the case that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𝑝𝑟𝑒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b="0" i="0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sz="3600" dirty="0" smtClean="0"/>
                  <a:t>.</a:t>
                </a:r>
                <a:endParaRPr lang="en-US" sz="36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810171"/>
                <a:ext cx="9721215" cy="5525873"/>
              </a:xfrm>
              <a:blipFill rotWithShape="1">
                <a:blip r:embed="rId2"/>
                <a:stretch>
                  <a:fillRect l="-1255" t="-2428" r="-16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037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94147"/>
                <a:ext cx="9721215" cy="574189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800" u="sng" dirty="0" smtClean="0">
                    <a:solidFill>
                      <a:schemeClr val="tx2"/>
                    </a:solidFill>
                  </a:rPr>
                  <a:t>Lemma 7.46:</a:t>
                </a:r>
                <a:endParaRPr lang="en-US" sz="3800" u="sng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3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</m:oMath>
                </a14:m>
                <a:r>
                  <a:rPr lang="en-US" sz="3800" dirty="0"/>
                  <a:t> be the closure of some formula.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3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8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38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∼</m:t>
                            </m:r>
                          </m:e>
                          <m:sup>
                            <m:r>
                              <a:rPr lang="en-US" sz="38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38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8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dirty="0"/>
                  <a:t> be the canonical model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</m:oMath>
                </a14:m>
                <a:r>
                  <a:rPr lang="en-US" sz="3800" dirty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3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Δ</m:t>
                    </m:r>
                  </m:oMath>
                </a14:m>
                <a:r>
                  <a:rPr lang="el-GR" sz="3800" dirty="0"/>
                  <a:t> </a:t>
                </a:r>
                <a:r>
                  <a:rPr lang="en-US" sz="3800" dirty="0"/>
                  <a:t>are maximal consistent sets, then:</a:t>
                </a:r>
              </a:p>
              <a:p>
                <a:pPr marL="936951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Γ</m:t>
                    </m:r>
                  </m:oMath>
                </a14:m>
                <a:r>
                  <a:rPr lang="el-GR" sz="3800" dirty="0"/>
                  <a:t> </a:t>
                </a:r>
                <a:r>
                  <a:rPr lang="en-US" sz="3800" dirty="0"/>
                  <a:t>is deductively closed in</a:t>
                </a:r>
                <a:r>
                  <a:rPr lang="el-GR" sz="3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</m:oMath>
                </a14:m>
                <a:endParaRPr lang="el-GR" sz="38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800" dirty="0"/>
                  <a:t>If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3800" dirty="0"/>
                  <a:t>, </a:t>
                </a:r>
                <a:r>
                  <a:rPr lang="en-US" sz="3800" dirty="0"/>
                  <a:t>then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/>
                      </a:rPr>
                      <m:t>𝜑</m:t>
                    </m:r>
                    <m:r>
                      <a:rPr lang="en-US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3800" dirty="0"/>
                  <a:t>  </a:t>
                </a:r>
                <a:r>
                  <a:rPr lang="en-US" sz="3800" dirty="0"/>
                  <a:t>iff</a:t>
                </a:r>
                <a:r>
                  <a:rPr lang="el-GR" sz="3800" dirty="0"/>
                  <a:t>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∉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endParaRPr lang="el-GR" sz="38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8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3800" i="1">
                            <a:latin typeface="Cambria Math"/>
                          </a:rPr>
                          <m:t>𝜑</m:t>
                        </m:r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3800" dirty="0"/>
                  <a:t>,</a:t>
                </a:r>
                <a:r>
                  <a:rPr lang="en-US" sz="3800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3800" i="1">
                            <a:latin typeface="Cambria Math"/>
                          </a:rPr>
                          <m:t>𝜑</m:t>
                        </m:r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3800" dirty="0"/>
                  <a:t> iff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/>
                      </a:rPr>
                      <m:t>𝜑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3800" dirty="0"/>
                  <a:t> and </a:t>
                </a:r>
                <a14:m>
                  <m:oMath xmlns:m="http://schemas.openxmlformats.org/officeDocument/2006/math">
                    <m:r>
                      <a:rPr lang="el-GR" sz="3800" i="1" dirty="0"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endParaRPr lang="el-GR" sz="38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800" dirty="0"/>
                  <a:t>If</a:t>
                </a:r>
                <a:r>
                  <a:rPr lang="el-GR" sz="3800" dirty="0"/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l-GR" sz="3800" i="1"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sz="3800">
                            <a:latin typeface="Cambria Math"/>
                          </a:rPr>
                          <m:t>Γ</m:t>
                        </m:r>
                      </m:e>
                    </m:bar>
                    <m:r>
                      <a:rPr lang="el-GR" sz="3800" i="1">
                        <a:latin typeface="Cambria Math"/>
                        <a:ea typeface="Cambria Math"/>
                      </a:rPr>
                      <m:t>∧</m:t>
                    </m:r>
                    <m:acc>
                      <m:accPr>
                        <m:chr m:val="̂"/>
                        <m:ctrlPr>
                          <a:rPr lang="el-GR" sz="3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3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</m:e>
                    </m:acc>
                    <m:bar>
                      <m:barPr>
                        <m:ctrlPr>
                          <a:rPr lang="el-GR" sz="3800" i="1"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sz="3800">
                            <a:latin typeface="Cambria Math"/>
                          </a:rPr>
                          <m:t>Δ</m:t>
                        </m:r>
                      </m:e>
                    </m:bar>
                  </m:oMath>
                </a14:m>
                <a:r>
                  <a:rPr lang="en-US" sz="3800" dirty="0"/>
                  <a:t> is consistent,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  <m:sSubSup>
                      <m:sSubSupPr>
                        <m:ctrlPr>
                          <a:rPr lang="el-GR" sz="3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∼</m:t>
                        </m:r>
                      </m:e>
                      <m:sub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bSup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endParaRPr lang="en-US" sz="38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l-GR" sz="3800" i="1">
                        <a:latin typeface="Cambria Math"/>
                      </a:rPr>
                      <m:t>𝜓</m:t>
                    </m:r>
                    <m:r>
                      <a:rPr lang="en-US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3800" dirty="0"/>
                  <a:t>,</a:t>
                </a:r>
                <a:r>
                  <a:rPr lang="en-US" sz="3800" dirty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38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l-GR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</a:rPr>
                  <a:t>iff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38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l-GR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⊢</m:t>
                    </m:r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endParaRPr lang="en-US" sz="38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800" dirty="0"/>
                  <a:t>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800" i="1">
                            <a:latin typeface="Cambria Math"/>
                          </a:rPr>
                          <m:t> </m:t>
                        </m:r>
                        <m:r>
                          <a:rPr lang="en-US" sz="3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3800" i="1">
                        <a:latin typeface="Cambria Math"/>
                      </a:rPr>
                      <m:t>𝜑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3800" dirty="0"/>
                  <a:t>, </a:t>
                </a:r>
                <a:r>
                  <a:rPr lang="en-US" sz="380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800" i="1">
                            <a:latin typeface="Cambria Math"/>
                          </a:rPr>
                          <m:t> </m:t>
                        </m:r>
                        <m:r>
                          <a:rPr lang="en-US" sz="3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3800" i="1">
                        <a:latin typeface="Cambria Math"/>
                      </a:rPr>
                      <m:t>𝜑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3800" dirty="0"/>
                  <a:t> </a:t>
                </a:r>
                <a:r>
                  <a:rPr lang="en-US" sz="3800" dirty="0"/>
                  <a:t> iff every B-path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3800" dirty="0"/>
                  <a:t> is a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/>
                      </a:rPr>
                      <m:t>𝜑</m:t>
                    </m:r>
                  </m:oMath>
                </a14:m>
                <a:r>
                  <a:rPr lang="el-GR" sz="3800" dirty="0"/>
                  <a:t>-</a:t>
                </a:r>
                <a:r>
                  <a:rPr lang="en-US" sz="3800" dirty="0"/>
                  <a:t>path.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38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800" b="0" i="0" smtClean="0">
                            <a:latin typeface="Cambria Math"/>
                          </a:rPr>
                          <m:t>Μ</m:t>
                        </m:r>
                        <m:r>
                          <a:rPr lang="el-GR" sz="38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/>
                          </a:rPr>
                          <m:t>s</m:t>
                        </m:r>
                      </m:e>
                    </m:d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3800" b="0" i="1" smtClean="0">
                        <a:latin typeface="Cambria Math"/>
                      </a:rPr>
                      <m:t>𝜑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Φ</m:t>
                    </m:r>
                    <m:r>
                      <m:rPr>
                        <m:nor/>
                      </m:rPr>
                      <a:rPr lang="el-GR" sz="3800" dirty="0"/>
                      <m:t>, </m:t>
                    </m:r>
                    <m:r>
                      <m:rPr>
                        <m:nor/>
                      </m:rPr>
                      <a:rPr lang="en-US" sz="3800" dirty="0"/>
                      <m:t>then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800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800" b="0" i="0" smtClean="0">
                                <a:latin typeface="Cambria Math"/>
                              </a:rPr>
                              <m:t>Μ</m:t>
                            </m:r>
                            <m:r>
                              <a:rPr lang="el-GR" sz="3800" b="0" i="0" smtClean="0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3800" b="0" i="0" smtClean="0">
                                <a:latin typeface="Cambria Math"/>
                              </a:rPr>
                              <m:t>s</m:t>
                            </m:r>
                          </m:e>
                        </m:d>
                        <m:r>
                          <a:rPr lang="en-US" sz="3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3800" b="0" i="1" smtClean="0">
                        <a:latin typeface="Cambria Math"/>
                      </a:rPr>
                      <m:t>𝜑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  <m:r>
                      <m:rPr>
                        <m:nor/>
                      </m:rPr>
                      <a:rPr lang="el-GR" sz="3800" dirty="0"/>
                      <m:t> 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r>
                      <m:rPr>
                        <m:nor/>
                      </m:rPr>
                      <a:rPr lang="en-US" sz="3800" dirty="0"/>
                      <m:t>iff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r>
                      <m:rPr>
                        <m:nor/>
                      </m:rPr>
                      <a:rPr lang="en-US" sz="3800" b="0" i="0" dirty="0" smtClean="0"/>
                      <m:t>for</m:t>
                    </m:r>
                    <m:r>
                      <m:rPr>
                        <m:nor/>
                      </m:rPr>
                      <a:rPr lang="en-US" sz="3800" b="0" i="0" dirty="0" smtClean="0"/>
                      <m:t> </m:t>
                    </m:r>
                    <m:r>
                      <m:rPr>
                        <m:nor/>
                      </m:rPr>
                      <a:rPr lang="en-US" sz="3800" b="0" i="0" dirty="0" smtClean="0"/>
                      <m:t>all</m:t>
                    </m:r>
                    <m:r>
                      <m:rPr>
                        <m:nor/>
                      </m:rPr>
                      <a:rPr lang="en-US" sz="3800" b="0" i="0" dirty="0" smtClean="0"/>
                      <m:t> </m:t>
                    </m:r>
                    <m:r>
                      <m:rPr>
                        <m:nor/>
                      </m:rPr>
                      <a:rPr lang="en-US" sz="3800" b="0" i="1" dirty="0" smtClean="0"/>
                      <m:t>t</m:t>
                    </m:r>
                    <m:r>
                      <a:rPr lang="en-US" sz="3800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3800" b="0" i="0" dirty="0" smtClean="0">
                        <a:latin typeface="Cambria Math"/>
                        <a:ea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38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800" dirty="0"/>
                      <m:t>every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r>
                      <m:rPr>
                        <m:nor/>
                      </m:rPr>
                      <a:rPr lang="en-US" sz="3800" b="0" i="0" dirty="0" smtClean="0"/>
                      <m:t>BMst</m:t>
                    </m:r>
                    <m:r>
                      <m:rPr>
                        <m:nor/>
                      </m:rPr>
                      <a:rPr lang="en-US" sz="3800" dirty="0"/>
                      <m:t>−</m:t>
                    </m:r>
                    <m:r>
                      <m:rPr>
                        <m:nor/>
                      </m:rPr>
                      <a:rPr lang="en-US" sz="3800" dirty="0"/>
                      <m:t>path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r>
                      <m:rPr>
                        <m:nor/>
                      </m:rPr>
                      <a:rPr lang="en-US" sz="3800" dirty="0"/>
                      <m:t>from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Γ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r>
                      <m:rPr>
                        <m:nor/>
                      </m:rPr>
                      <a:rPr lang="en-US" sz="3800" b="0" i="0" dirty="0" smtClean="0"/>
                      <m:t>ends</m:t>
                    </m:r>
                    <m:r>
                      <m:rPr>
                        <m:nor/>
                      </m:rPr>
                      <a:rPr lang="en-US" sz="3800" b="0" i="0" dirty="0" smtClean="0"/>
                      <m:t> </m:t>
                    </m:r>
                    <m:r>
                      <m:rPr>
                        <m:nor/>
                      </m:rPr>
                      <a:rPr lang="en-US" sz="3800" b="0" i="0" dirty="0" smtClean="0"/>
                      <m:t>in</m:t>
                    </m:r>
                    <m:r>
                      <m:rPr>
                        <m:nor/>
                      </m:rPr>
                      <a:rPr lang="en-US" sz="3800" b="0" i="0" dirty="0" smtClean="0"/>
                      <m:t>  </m:t>
                    </m:r>
                    <m:r>
                      <m:rPr>
                        <m:nor/>
                      </m:rPr>
                      <a:rPr lang="en-US" sz="3800" dirty="0"/>
                      <m:t>a</m:t>
                    </m:r>
                    <m:r>
                      <m:rPr>
                        <m:nor/>
                      </m:rPr>
                      <a:rPr lang="en-US" sz="3800" dirty="0"/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3800" i="1" dirty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800" b="0" i="0" dirty="0" smtClean="0">
                            <a:latin typeface="Cambria Math"/>
                          </a:rPr>
                          <m:t>Μ</m:t>
                        </m:r>
                        <m:r>
                          <a:rPr lang="en-US" sz="3800" b="0" i="0" dirty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800" b="0" i="0" dirty="0" smtClean="0">
                            <a:latin typeface="Cambria Math"/>
                          </a:rPr>
                          <m:t>t</m:t>
                        </m:r>
                      </m:e>
                    </m:d>
                    <m:r>
                      <m:rPr>
                        <m:nor/>
                      </m:rPr>
                      <a:rPr lang="el-GR" sz="3800" b="0" i="1" dirty="0" smtClean="0">
                        <a:latin typeface="Cambria Math"/>
                      </a:rPr>
                      <m:t>φ</m:t>
                    </m:r>
                    <m:r>
                      <m:rPr>
                        <m:nor/>
                      </m:rPr>
                      <a:rPr lang="el-GR" sz="3800" dirty="0"/>
                      <m:t>−</m:t>
                    </m:r>
                    <m:r>
                      <m:rPr>
                        <m:nor/>
                      </m:rPr>
                      <a:rPr lang="en-US" sz="3800" b="0" i="0" dirty="0" smtClean="0"/>
                      <m:t>state</m:t>
                    </m:r>
                    <m:r>
                      <m:rPr>
                        <m:nor/>
                      </m:rPr>
                      <a:rPr lang="en-US" sz="3800" dirty="0"/>
                      <m:t>.</m:t>
                    </m:r>
                  </m:oMath>
                </a14:m>
                <a:endParaRPr lang="en-US" sz="38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94147"/>
                <a:ext cx="9721215" cy="5741897"/>
              </a:xfrm>
              <a:blipFill rotWithShape="1">
                <a:blip r:embed="rId2"/>
                <a:stretch>
                  <a:fillRect l="-1129" t="-2017" r="-6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363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450131"/>
                <a:ext cx="9721215" cy="6048672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3800" u="sng" dirty="0" smtClean="0">
                    <a:solidFill>
                      <a:schemeClr val="tx2"/>
                    </a:solidFill>
                  </a:rPr>
                  <a:t>Definition 7.47 </a:t>
                </a:r>
                <a:r>
                  <a:rPr lang="en-US" sz="3800" u="sng" dirty="0">
                    <a:solidFill>
                      <a:schemeClr val="tx2"/>
                    </a:solidFill>
                  </a:rPr>
                  <a:t>(Complexity): </a:t>
                </a:r>
              </a:p>
              <a:p>
                <a:pPr marL="0" indent="0">
                  <a:buNone/>
                </a:pPr>
                <a:r>
                  <a:rPr lang="en-US" sz="3800" dirty="0">
                    <a:ea typeface="Cambria Math"/>
                  </a:rPr>
                  <a:t>The complexity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3800" i="1">
                        <a:latin typeface="Cambria Math"/>
                        <a:ea typeface="Cambria Math"/>
                      </a:rPr>
                      <m:t> :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𝐾</m:t>
                        </m:r>
                        <m:r>
                          <a:rPr lang="en-US" sz="3800" b="0" i="1" smtClean="0">
                            <a:latin typeface="Cambria Math"/>
                          </a:rPr>
                          <m:t>𝐶</m:t>
                        </m:r>
                        <m:r>
                          <a:rPr lang="en-US" sz="3800" b="0" i="1" smtClean="0">
                            <a:latin typeface="Cambria Math"/>
                            <a:ea typeface="Cambria Math"/>
                          </a:rPr>
                          <m:t>⨂</m:t>
                        </m:r>
                      </m:sub>
                    </m:sSub>
                    <m:r>
                      <a:rPr lang="en-US" sz="3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8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3800" dirty="0">
                    <a:ea typeface="Cambria Math"/>
                  </a:rPr>
                  <a:t> is defined as follows: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3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3800" i="1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3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3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800" i="1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sz="3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sz="3800" i="1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sz="3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3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3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3800" i="1">
                            <a:latin typeface="Cambria Math"/>
                          </a:rPr>
                          <m:t>𝜑</m:t>
                        </m:r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3800" i="1">
                        <a:latin typeface="Cambria Math"/>
                        <a:ea typeface="Cambria Math"/>
                      </a:rPr>
                      <m:t>=1+</m:t>
                    </m:r>
                    <m:func>
                      <m:funcPr>
                        <m:ctrlPr>
                          <a:rPr lang="en-US" sz="38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/>
                        </m:limLow>
                      </m:fName>
                      <m:e>
                        <m:d>
                          <m:dPr>
                            <m:ctrlPr>
                              <a:rPr lang="en-US" sz="3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sz="3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3800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sz="3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38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3800" dirty="0"/>
                  <a:t> </a:t>
                </a:r>
                <a:endParaRPr lang="el-GR" sz="3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3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3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sz="3800" i="1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sz="3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3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380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3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8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8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l-GR" sz="3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sz="3800" i="1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sz="3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3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3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3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3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l-GR" sz="3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sz="38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3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800" i="1">
                              <a:latin typeface="Cambria Math"/>
                              <a:ea typeface="Cambria Math"/>
                            </a:rPr>
                            <m:t>4+</m:t>
                          </m:r>
                          <m:r>
                            <a:rPr lang="en-US" sz="38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sz="3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3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</m:e>
                      </m:d>
                      <m:r>
                        <a:rPr lang="en-US" sz="3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3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l-GR" sz="3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3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800" b="0" i="0" smtClean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l-GR" sz="3800">
                              <a:latin typeface="Cambria Math"/>
                            </a:rPr>
                            <m:t>Μ</m:t>
                          </m:r>
                          <m:r>
                            <a:rPr lang="el-GR" sz="38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latin typeface="Cambria Math"/>
                            </a:rPr>
                            <m:t>s</m:t>
                          </m:r>
                          <m:r>
                            <a:rPr lang="en-US" sz="3800" b="0" i="1" smtClean="0">
                              <a:latin typeface="Cambria Math"/>
                            </a:rPr>
                            <m:t>]</m:t>
                          </m:r>
                        </m:e>
                      </m:d>
                      <m:r>
                        <a:rPr lang="el-GR" sz="3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3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/>
                                      <a:ea typeface="Cambria Math"/>
                                    </a:rPr>
                                    <m:t>𝑝𝑟𝑒</m:t>
                                  </m:r>
                                  <m:d>
                                    <m:dPr>
                                      <m:ctrlPr>
                                        <a:rPr lang="el-GR" sz="3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8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l-GR" sz="38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3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38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3800">
                                  <a:latin typeface="Cambria Math"/>
                                  <a:ea typeface="Cambria Math"/>
                                </a:rPr>
                                <m:t>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3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l-GR" sz="3800" i="1">
                              <a:latin typeface="Cambria Math"/>
                            </a:rPr>
                            <m:t>𝛼</m:t>
                          </m:r>
                          <m:r>
                            <a:rPr lang="el-GR" sz="3800" i="1">
                              <a:latin typeface="Cambria Math"/>
                              <a:ea typeface="Cambria Math"/>
                            </a:rPr>
                            <m:t>∪</m:t>
                          </m:r>
                          <m:sSup>
                            <m:sSupPr>
                              <m:ctrlPr>
                                <a:rPr lang="en-US" sz="3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3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38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800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d>
                      <m:r>
                        <a:rPr lang="en-US" sz="3800" i="1">
                          <a:latin typeface="Cambria Math"/>
                        </a:rPr>
                        <m:t>=1+</m:t>
                      </m:r>
                      <m:func>
                        <m:funcPr>
                          <m:ctrlPr>
                            <a:rPr lang="en-US" sz="38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3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3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38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3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3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38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el-GR" sz="38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800" dirty="0" smtClean="0"/>
              </a:p>
              <a:p>
                <a:r>
                  <a:rPr lang="en-US" sz="3800" u="sng" dirty="0">
                    <a:solidFill>
                      <a:schemeClr val="tx2"/>
                    </a:solidFill>
                  </a:rPr>
                  <a:t>Lemma </a:t>
                </a:r>
                <a:r>
                  <a:rPr lang="en-US" sz="3800" u="sng" dirty="0" smtClean="0">
                    <a:solidFill>
                      <a:schemeClr val="tx2"/>
                    </a:solidFill>
                  </a:rPr>
                  <a:t>7.</a:t>
                </a:r>
                <a:r>
                  <a:rPr lang="el-GR" sz="3800" u="sng" dirty="0" smtClean="0">
                    <a:solidFill>
                      <a:schemeClr val="tx2"/>
                    </a:solidFill>
                  </a:rPr>
                  <a:t>48</a:t>
                </a:r>
                <a:r>
                  <a:rPr lang="en-US" sz="3800" u="sng" dirty="0" smtClean="0">
                    <a:solidFill>
                      <a:schemeClr val="tx2"/>
                    </a:solidFill>
                  </a:rPr>
                  <a:t>:</a:t>
                </a:r>
                <a:endParaRPr lang="en-US" sz="3800" u="sng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3800" dirty="0"/>
                  <a:t>For all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/>
                      </a:rPr>
                      <m:t>𝜑</m:t>
                    </m:r>
                    <m:r>
                      <a:rPr lang="el-GR" sz="3800" i="1">
                        <a:latin typeface="Cambria Math"/>
                      </a:rPr>
                      <m:t>,</m:t>
                    </m:r>
                    <m:r>
                      <a:rPr lang="el-GR" sz="3800" i="1">
                        <a:latin typeface="Cambria Math"/>
                      </a:rPr>
                      <m:t>𝜓</m:t>
                    </m:r>
                  </m:oMath>
                </a14:m>
                <a:r>
                  <a:rPr lang="el-GR" sz="3800" dirty="0"/>
                  <a:t> </a:t>
                </a:r>
                <a:r>
                  <a:rPr lang="en-US" sz="3800" dirty="0"/>
                  <a:t>and</a:t>
                </a:r>
                <a:r>
                  <a:rPr lang="el-GR" sz="3800" dirty="0"/>
                  <a:t>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/>
                      </a:rPr>
                      <m:t>𝜒</m:t>
                    </m:r>
                  </m:oMath>
                </a14:m>
                <a:r>
                  <a:rPr lang="el-GR" sz="3800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38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3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8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3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800" dirty="0"/>
                  <a:t> </a:t>
                </a:r>
                <a:r>
                  <a:rPr lang="en-US" sz="3800" dirty="0" smtClean="0"/>
                  <a:t>for all </a:t>
                </a:r>
                <a14:m>
                  <m:oMath xmlns:m="http://schemas.openxmlformats.org/officeDocument/2006/math">
                    <m:r>
                      <a:rPr lang="el-GR" sz="3800" i="1">
                        <a:latin typeface="Cambria Math"/>
                      </a:rPr>
                      <m:t>𝜑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800" i="1">
                        <a:latin typeface="Cambria Math"/>
                        <a:ea typeface="Cambria Math"/>
                      </a:rPr>
                      <m:t>𝑆𝑢𝑏</m:t>
                    </m:r>
                    <m:d>
                      <m:dPr>
                        <m:ctrlPr>
                          <a:rPr lang="en-US" sz="3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3800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800">
                                <a:latin typeface="Cambria Math"/>
                              </a:rPr>
                              <m:t>Μ</m:t>
                            </m:r>
                            <m:r>
                              <a:rPr lang="el-GR" sz="3800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/>
                              </a:rPr>
                              <m:t>s</m:t>
                            </m:r>
                          </m:e>
                        </m:d>
                        <m:r>
                          <a:rPr lang="en-US" sz="38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l-GR" sz="3800" i="1">
                        <a:latin typeface="Cambria Math"/>
                      </a:rPr>
                      <m:t>&gt;</m:t>
                    </m:r>
                    <m:r>
                      <a:rPr lang="en-US" sz="3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l-GR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𝑝𝑟𝑒</m:t>
                        </m:r>
                        <m:d>
                          <m:dPr>
                            <m:ctrlPr>
                              <a:rPr lang="el-GR" sz="3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l-GR" sz="3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l-GR" sz="3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800">
                                <a:latin typeface="Cambria Math"/>
                              </a:rPr>
                              <m:t>Μ</m:t>
                            </m:r>
                            <m:r>
                              <a:rPr lang="en-US" sz="3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8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l-GR" sz="38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l-GR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𝑝𝑟𝑒</m:t>
                        </m:r>
                        <m:d>
                          <m:dPr>
                            <m:ctrlPr>
                              <a:rPr lang="el-GR" sz="3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→¬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800">
                                <a:latin typeface="Cambria Math"/>
                                <a:ea typeface="Cambria Math"/>
                              </a:rPr>
                              <m:t>Μ</m:t>
                            </m:r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endParaRPr lang="el-GR" sz="3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el-GR" sz="3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800">
                                <a:latin typeface="Cambria Math"/>
                              </a:rPr>
                              <m:t>Μ</m:t>
                            </m:r>
                            <m:r>
                              <a:rPr lang="en-US" sz="3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8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d>
                          <m:dPr>
                            <m:ctrlPr>
                              <a:rPr lang="el-GR" sz="3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3800" i="1">
                                <a:latin typeface="Cambria Math"/>
                              </a:rPr>
                              <m:t>𝜑</m:t>
                            </m:r>
                            <m:r>
                              <a:rPr lang="el-GR" sz="3800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l-GR" sz="38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l-GR" sz="38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l-GR" sz="3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800">
                                <a:latin typeface="Cambria Math"/>
                              </a:rPr>
                              <m:t>Μ</m:t>
                            </m:r>
                            <m:r>
                              <a:rPr lang="en-US" sz="3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8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3800" i="1">
                            <a:latin typeface="Cambria Math"/>
                          </a:rPr>
                          <m:t>𝜑</m:t>
                        </m:r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800">
                                <a:latin typeface="Cambria Math"/>
                                <a:ea typeface="Cambria Math"/>
                              </a:rPr>
                              <m:t>Μ</m:t>
                            </m:r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3800" dirty="0" smtClean="0"/>
                  <a:t> </a:t>
                </a:r>
                <a:endParaRPr lang="el-GR" sz="3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el-GR" sz="3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800">
                                <a:latin typeface="Cambria Math"/>
                              </a:rPr>
                              <m:t>Μ</m:t>
                            </m:r>
                            <m:r>
                              <a:rPr lang="en-US" sz="3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8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sz="3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l-GR" sz="38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l-GR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𝑝𝑟𝑒</m:t>
                        </m:r>
                        <m:d>
                          <m:dPr>
                            <m:ctrlPr>
                              <a:rPr lang="el-GR" sz="3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3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800">
                                <a:latin typeface="Cambria Math"/>
                                <a:ea typeface="Cambria Math"/>
                              </a:rPr>
                              <m:t>Μ</m:t>
                            </m:r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3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8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38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 b="0" i="0" smtClean="0">
                        <a:latin typeface="Cambria Math"/>
                        <a:ea typeface="Cambria Math"/>
                      </a:rPr>
                      <m:t>Μ</m:t>
                    </m:r>
                  </m:oMath>
                </a14:m>
                <a:endParaRPr lang="en-US" sz="380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el-GR" sz="3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800">
                                <a:latin typeface="Cambria Math"/>
                              </a:rPr>
                              <m:t>Μ</m:t>
                            </m:r>
                            <m:r>
                              <a:rPr lang="en-US" sz="3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8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sz="3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8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8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l-GR" sz="38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38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800">
                                <a:latin typeface="Cambria Math"/>
                                <a:ea typeface="Cambria Math"/>
                              </a:rPr>
                              <m:t>Μ</m:t>
                            </m:r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3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l-GR" sz="3800" dirty="0" smtClean="0"/>
                  <a:t> </a:t>
                </a:r>
                <a:r>
                  <a:rPr lang="en-US" sz="3800" dirty="0"/>
                  <a:t>for all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38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  <a:ea typeface="Cambria Math"/>
                      </a:rPr>
                      <m:t>Μ</m:t>
                    </m:r>
                  </m:oMath>
                </a14:m>
                <a:endParaRPr lang="en-US" sz="3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el-GR" sz="3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800">
                                <a:latin typeface="Cambria Math"/>
                              </a:rPr>
                              <m:t>Μ</m:t>
                            </m:r>
                            <m:r>
                              <a:rPr lang="en-US" sz="3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8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800">
                                <a:latin typeface="Cambria Math"/>
                              </a:rPr>
                              <m:t>Μ</m:t>
                            </m:r>
                            <m:r>
                              <a:rPr lang="el-GR" sz="3800">
                                <a:latin typeface="Cambria Math"/>
                              </a:rPr>
                              <m:t>′</m:t>
                            </m:r>
                            <m:r>
                              <a:rPr lang="en-US" sz="3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8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3800" i="1">
                                <a:latin typeface="Cambria Math"/>
                              </a:rPr>
                              <m:t>′</m:t>
                            </m:r>
                          </m:e>
                        </m:d>
                        <m:r>
                          <a:rPr lang="el-GR" sz="3800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l-GR" sz="3800" i="1">
                        <a:latin typeface="Cambria Math"/>
                      </a:rPr>
                      <m:t>&gt;</m:t>
                    </m:r>
                    <m:r>
                      <a:rPr lang="en-US" sz="3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l-GR" sz="3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l-GR" sz="38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3800">
                                    <a:latin typeface="Cambria Math"/>
                                  </a:rPr>
                                  <m:t>Μ</m:t>
                                </m:r>
                                <m:r>
                                  <a:rPr lang="en-US" sz="3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38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l-GR" sz="3800" i="1">
                                <a:latin typeface="Cambria Math"/>
                              </a:rPr>
                              <m:t>;</m:t>
                            </m:r>
                            <m:d>
                              <m:dPr>
                                <m:ctrlPr>
                                  <a:rPr lang="el-GR" sz="38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3800">
                                    <a:latin typeface="Cambria Math"/>
                                  </a:rPr>
                                  <m:t>Μ</m:t>
                                </m:r>
                                <m:r>
                                  <a:rPr lang="el-GR" sz="3800"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l-GR" sz="3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38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sz="38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  <m:r>
                          <m:rPr>
                            <m:sty m:val="p"/>
                          </m:rPr>
                          <a:rPr lang="el-GR" sz="3800">
                            <a:latin typeface="Cambria Math"/>
                          </a:rPr>
                          <m:t>φ</m:t>
                        </m:r>
                      </m:e>
                    </m:d>
                  </m:oMath>
                </a14:m>
                <a:endParaRPr lang="el-GR" sz="3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el-GR" sz="3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3800" i="1">
                                <a:latin typeface="Cambria Math"/>
                              </a:rPr>
                              <m:t>𝛼</m:t>
                            </m:r>
                            <m:r>
                              <a:rPr lang="el-GR" sz="3800" i="1"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r>
                              <a:rPr lang="el-GR" sz="38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d>
                        <m:r>
                          <a:rPr lang="el-GR" sz="3800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&gt;</m:t>
                    </m:r>
                    <m:r>
                      <a:rPr lang="en-US" sz="3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l-GR" sz="3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38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  <m:r>
                          <a:rPr lang="el-GR" sz="3800" i="1">
                            <a:latin typeface="Cambria Math"/>
                          </a:rPr>
                          <m:t>𝜑</m:t>
                        </m:r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sz="3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38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l-GR" sz="38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d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m:rPr>
                            <m:nor/>
                          </m:rPr>
                          <a:rPr lang="el-GR" sz="3800" dirty="0"/>
                          <m:t> </m:t>
                        </m:r>
                      </m:e>
                    </m:d>
                  </m:oMath>
                </a14:m>
                <a:endParaRPr lang="el-GR" sz="38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450131"/>
                <a:ext cx="9721215" cy="6048672"/>
              </a:xfrm>
              <a:blipFill rotWithShape="1">
                <a:blip r:embed="rId2"/>
                <a:stretch>
                  <a:fillRect l="-502" t="-1310" b="-74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34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76139" y="666155"/>
                <a:ext cx="9721215" cy="5347834"/>
              </a:xfrm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Definition 7.1 (Maximal consistent):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⊆</m:t>
                    </m:r>
                    <m:sSub>
                      <m:sSub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is maximal consistent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</a:p>
              <a:p>
                <a:pPr marL="879801" lvl="1" indent="-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Γ</m:t>
                    </m:r>
                    <m:r>
                      <a:rPr lang="el-GR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consistent: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⊬⊥</m:t>
                    </m:r>
                  </m:oMath>
                </a14:m>
                <a:endParaRPr lang="el-GR" dirty="0" smtClean="0"/>
              </a:p>
              <a:p>
                <a:pPr marL="879801" lvl="1" indent="-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Γ</m:t>
                    </m:r>
                    <m:r>
                      <a:rPr lang="el-GR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maximal: there is no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⊆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Γ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p>
                        <m:r>
                          <a:rPr lang="el-GR" b="0" i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p>
                        <m:r>
                          <a:rPr lang="el-GR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is consistent.</a:t>
                </a:r>
                <a:endParaRPr lang="el-GR" dirty="0" smtClean="0"/>
              </a:p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Definition 7.2(Canonical model):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canonical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is defined as follows:</a:t>
                </a:r>
              </a:p>
              <a:p>
                <a:pPr marL="879801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={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dirty="0" smtClean="0"/>
                  <a:t>|</a:t>
                </a:r>
                <a:r>
                  <a:rPr lang="el-G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dirty="0" smtClean="0"/>
                  <a:t> is maximal consistent}</a:t>
                </a:r>
              </a:p>
              <a:p>
                <a:pPr marL="879801" lvl="1" indent="-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  <m:sSubSup>
                      <m:sSub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bSup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iff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l-GR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</m:d>
                  </m:oMath>
                </a14:m>
                <a:endParaRPr lang="el-GR" dirty="0" smtClean="0"/>
              </a:p>
              <a:p>
                <a:pPr marL="879801" lvl="1" indent="-457200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Γ</m:t>
                        </m:r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l-GR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Lemma 7.3(</a:t>
                </a:r>
                <a:r>
                  <a:rPr lang="en-US" u="sng" dirty="0" err="1" smtClean="0">
                    <a:solidFill>
                      <a:schemeClr val="tx2"/>
                    </a:solidFill>
                  </a:rPr>
                  <a:t>Lindenbaum</a:t>
                </a:r>
                <a:r>
                  <a:rPr lang="en-US" u="sng" dirty="0" smtClean="0">
                    <a:solidFill>
                      <a:schemeClr val="tx2"/>
                    </a:solidFill>
                  </a:rPr>
                  <a:t>):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Every consistent set of formulas is a subset of a maximal consistent set of formulas.</a:t>
                </a:r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139" y="666155"/>
                <a:ext cx="9721215" cy="5347834"/>
              </a:xfrm>
              <a:blipFill rotWithShape="1">
                <a:blip r:embed="rId3"/>
                <a:stretch>
                  <a:fillRect l="-1066" t="-2164" r="-8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51" y="5233801"/>
            <a:ext cx="1296144" cy="1782751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240435" y="6263024"/>
            <a:ext cx="5451477" cy="668973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Adolf </a:t>
            </a:r>
            <a:r>
              <a:rPr lang="en-US" sz="1800" dirty="0" err="1" smtClean="0">
                <a:solidFill>
                  <a:schemeClr val="tx1"/>
                </a:solidFill>
              </a:rPr>
              <a:t>Lindenbaum</a:t>
            </a:r>
            <a:r>
              <a:rPr lang="en-US" sz="1800" dirty="0" smtClean="0">
                <a:solidFill>
                  <a:schemeClr val="tx1"/>
                </a:solidFill>
              </a:rPr>
              <a:t> (12 June 1904 – August 1941)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Polish-Jewish logician and mathematician</a:t>
            </a:r>
            <a:endParaRPr lang="el-G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2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94147"/>
                <a:ext cx="9721215" cy="5741897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3600" u="sng" dirty="0" smtClean="0">
                    <a:solidFill>
                      <a:schemeClr val="tx2"/>
                    </a:solidFill>
                  </a:rPr>
                  <a:t>Lemma 7.</a:t>
                </a:r>
                <a:r>
                  <a:rPr lang="el-GR" sz="3600" u="sng" dirty="0" smtClean="0">
                    <a:solidFill>
                      <a:schemeClr val="tx2"/>
                    </a:solidFill>
                  </a:rPr>
                  <a:t>50</a:t>
                </a:r>
                <a:r>
                  <a:rPr lang="en-US" sz="3600" u="sng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3600" u="sng" dirty="0">
                    <a:solidFill>
                      <a:schemeClr val="tx2"/>
                    </a:solidFill>
                  </a:rPr>
                  <a:t>(Truth):</a:t>
                </a:r>
              </a:p>
              <a:p>
                <a:pPr marL="0" indent="0">
                  <a:buNone/>
                </a:pPr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>
                        <a:latin typeface="Cambria Math"/>
                      </a:rPr>
                      <m:t>Φ</m:t>
                    </m:r>
                  </m:oMath>
                </a14:m>
                <a:r>
                  <a:rPr lang="en-US" sz="3600" dirty="0"/>
                  <a:t> be the closure of some formula.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∼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dirty="0"/>
                  <a:t> be the canonical model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>
                        <a:latin typeface="Cambria Math"/>
                      </a:rPr>
                      <m:t>Φ</m:t>
                    </m:r>
                  </m:oMath>
                </a14:m>
                <a:r>
                  <a:rPr lang="en-US" sz="3600" dirty="0"/>
                  <a:t>.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>
                        <a:latin typeface="Cambria Math"/>
                      </a:rPr>
                      <m:t>Γ</m:t>
                    </m:r>
                    <m:r>
                      <a:rPr lang="el-GR" sz="36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l-GR" sz="3600" dirty="0"/>
                  <a:t> </a:t>
                </a:r>
                <a:r>
                  <a:rPr lang="en-US" sz="3600" dirty="0"/>
                  <a:t>and all </a:t>
                </a:r>
                <a14:m>
                  <m:oMath xmlns:m="http://schemas.openxmlformats.org/officeDocument/2006/math">
                    <m:r>
                      <a:rPr lang="el-GR" sz="36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6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3600" dirty="0"/>
                  <a:t>:</a:t>
                </a:r>
                <a:endParaRPr lang="en-US" sz="3600" dirty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>
                        <a:latin typeface="Cambria Math"/>
                        <a:ea typeface="Cambria Math"/>
                      </a:rPr>
                      <m:t>φ</m:t>
                    </m:r>
                    <m:r>
                      <a:rPr lang="el-GR" sz="36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36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3600" dirty="0"/>
                  <a:t> </a:t>
                </a:r>
                <a:r>
                  <a:rPr lang="en-US" sz="3600" dirty="0"/>
                  <a:t>iff</a:t>
                </a:r>
                <a:r>
                  <a:rPr lang="el-GR" sz="3600" dirty="0"/>
                  <a:t> 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36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36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sz="3600" u="sng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4000" u="sng" dirty="0">
                    <a:solidFill>
                      <a:schemeClr val="tx2"/>
                    </a:solidFill>
                  </a:rPr>
                  <a:t>Proof:</a:t>
                </a:r>
                <a:r>
                  <a:rPr lang="en-US" sz="4000" dirty="0"/>
                  <a:t> (by induction on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4000" dirty="0"/>
                  <a:t>)</a:t>
                </a:r>
              </a:p>
              <a:p>
                <a:pPr marL="0" indent="0">
                  <a:buNone/>
                </a:pPr>
                <a:r>
                  <a:rPr lang="en-US" sz="4000" dirty="0"/>
                  <a:t>Suppose that </a:t>
                </a:r>
                <a14:m>
                  <m:oMath xmlns:m="http://schemas.openxmlformats.org/officeDocument/2006/math">
                    <m:r>
                      <a:rPr lang="el-GR" sz="40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en-US" sz="4000" dirty="0"/>
                  <a:t>Base case: Suppose that </a:t>
                </a:r>
                <a14:m>
                  <m:oMath xmlns:m="http://schemas.openxmlformats.org/officeDocument/2006/math">
                    <m:r>
                      <a:rPr lang="el-GR" sz="40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4000" dirty="0"/>
                  <a:t> is a propositional variable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/>
                  <a:t>. Then by the definition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</a:rPr>
                      <m:t>𝑝</m:t>
                    </m:r>
                    <m:r>
                      <a:rPr lang="en-US" sz="40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 dirty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4000" dirty="0"/>
                  <a:t> </a:t>
                </a:r>
                <a:r>
                  <a:rPr lang="en-US" sz="4000" dirty="0"/>
                  <a:t>iff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dirty="0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4000" i="1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4000" dirty="0"/>
                  <a:t> which by semantics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en-US" sz="4000" dirty="0"/>
                  <a:t>Induction hypothesis: For all </a:t>
                </a:r>
                <a14:m>
                  <m:oMath xmlns:m="http://schemas.openxmlformats.org/officeDocument/2006/math">
                    <m:r>
                      <a:rPr lang="el-GR" sz="40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4000" dirty="0"/>
                  <a:t> such that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l-GR" sz="40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l-GR" sz="400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40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Γ</m:t>
                    </m:r>
                    <m:r>
                      <m:rPr>
                        <m:nor/>
                      </m:rPr>
                      <a:rPr lang="el-GR" sz="400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4000" dirty="0"/>
                      <m:t>iff</m:t>
                    </m:r>
                    <m:r>
                      <m:rPr>
                        <m:nor/>
                      </m:rPr>
                      <a:rPr lang="el-GR" sz="4000" dirty="0"/>
                      <m:t> </m:t>
                    </m:r>
                    <m:r>
                      <m:rPr>
                        <m:nor/>
                      </m:rPr>
                      <a:rPr lang="en-US" sz="4000" dirty="0"/>
                      <m:t> 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40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4000" dirty="0"/>
                  <a:t>.</a:t>
                </a:r>
              </a:p>
              <a:p>
                <a:pPr marL="0" indent="0">
                  <a:buNone/>
                </a:pPr>
                <a:r>
                  <a:rPr lang="en-US" sz="4000" dirty="0"/>
                  <a:t>Induction step: Suppose that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4000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𝑛</m:t>
                    </m:r>
                    <m:r>
                      <a:rPr lang="en-US" sz="40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4000" dirty="0"/>
                  <a:t>. The cases for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</a:rPr>
                      <m:t>¬,  ∧,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4000" dirty="0"/>
                  <a:t> are just like Lemma 7.17.</a:t>
                </a:r>
              </a:p>
              <a:p>
                <a:pPr marL="879801" lvl="1" indent="-457200"/>
                <a:r>
                  <a:rPr lang="en-US" sz="4000" dirty="0"/>
                  <a:t>The case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4000" b="0" i="0" smtClean="0">
                            <a:latin typeface="Cambria Math"/>
                          </a:rPr>
                          <m:t>Μ</m:t>
                        </m:r>
                        <m:r>
                          <a:rPr lang="el-GR" sz="4000" b="0" i="0" smtClean="0">
                            <a:latin typeface="Cambria Math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/>
                  <a:t>: Suppose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4000" b="0" i="0" smtClean="0">
                            <a:latin typeface="Cambria Math"/>
                          </a:rPr>
                          <m:t>Μ</m:t>
                        </m:r>
                        <m:r>
                          <a:rPr lang="el-GR" sz="40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𝑝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4000" dirty="0"/>
                  <a:t>. </a:t>
                </a:r>
                <a:r>
                  <a:rPr lang="en-US" sz="4000" dirty="0"/>
                  <a:t>Given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</a:rPr>
                          <m:t>Μ</m:t>
                        </m:r>
                        <m:r>
                          <a:rPr lang="el-GR" sz="4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𝑝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40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</a:rPr>
                          <m:t>Μ</m:t>
                        </m:r>
                        <m:r>
                          <a:rPr lang="el-GR" sz="4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𝑝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4000" dirty="0"/>
                  <a:t>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</a:rPr>
                          <m:t>𝑝𝑟𝑒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l-GR" sz="4000" dirty="0"/>
                  <a:t> </a:t>
                </a:r>
                <a:r>
                  <a:rPr lang="en-US" sz="4000" dirty="0"/>
                  <a:t>by the atomic permanence axiom. By item 2 of Lemma </a:t>
                </a:r>
                <a:r>
                  <a:rPr lang="en-US" sz="4000" dirty="0" smtClean="0"/>
                  <a:t>7.48, </a:t>
                </a:r>
                <a:r>
                  <a:rPr lang="en-US" sz="4000" dirty="0"/>
                  <a:t>we can apply the induction hypothesis. Therefore this is equivalent to</a:t>
                </a:r>
              </a:p>
              <a:p>
                <a:pPr marL="422601" lvl="1" indent="0">
                  <a:buNone/>
                </a:pPr>
                <a:r>
                  <a:rPr lang="en-US" sz="4000" dirty="0"/>
                  <a:t>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𝑝𝑟𝑒</m:t>
                        </m:r>
                        <m:d>
                          <m:d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4000" dirty="0"/>
                  <a:t> which is equivalent by semantics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4000" b="0" i="0" smtClean="0">
                            <a:latin typeface="Cambria Math"/>
                          </a:rPr>
                          <m:t>Μ</m:t>
                        </m:r>
                        <m:r>
                          <a:rPr lang="el-GR" sz="40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879801" lvl="1" indent="-457200"/>
                <a:r>
                  <a:rPr lang="en-US" sz="4000" dirty="0"/>
                  <a:t>The case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4000" b="0" i="0" smtClean="0">
                            <a:latin typeface="Cambria Math"/>
                          </a:rPr>
                          <m:t>Μ</m:t>
                        </m:r>
                        <m:r>
                          <a:rPr lang="el-GR" sz="40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l-GR" sz="40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4000" i="1">
                        <a:latin typeface="Cambria Math"/>
                        <a:ea typeface="Cambria Math"/>
                      </a:rPr>
                      <m:t>𝜒</m:t>
                    </m:r>
                  </m:oMath>
                </a14:m>
                <a:r>
                  <a:rPr lang="en-US" sz="4000" dirty="0"/>
                  <a:t>: Suppose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4000" b="0" i="0" smtClean="0">
                            <a:latin typeface="Cambria Math"/>
                          </a:rPr>
                          <m:t>Μ</m:t>
                        </m:r>
                        <m:r>
                          <a:rPr lang="el-GR" sz="40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l-GR" sz="40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4000" i="1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4000" dirty="0"/>
                  <a:t>. </a:t>
                </a:r>
                <a:r>
                  <a:rPr lang="en-US" sz="4000" dirty="0"/>
                  <a:t>Given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4000" b="0" i="0" smtClean="0">
                            <a:latin typeface="Cambria Math"/>
                          </a:rPr>
                          <m:t>Μ</m:t>
                        </m:r>
                        <m:r>
                          <a:rPr lang="el-GR" sz="40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l-GR" sz="40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4000" i="1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4000" b="0" i="0" smtClean="0">
                            <a:latin typeface="Cambria Math"/>
                          </a:rPr>
                          <m:t>Μ</m:t>
                        </m:r>
                        <m:r>
                          <a:rPr lang="el-GR" sz="4000" b="0" i="1" smtClean="0">
                            <a:latin typeface="Cambria Math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l-GR" sz="40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4000" i="1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0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4000" dirty="0"/>
                  <a:t>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𝑝𝑟𝑒</m:t>
                        </m:r>
                        <m:d>
                          <m:dPr>
                            <m:ctrlPr>
                              <a:rPr lang="el-GR" sz="4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4000" i="1">
                            <a:latin typeface="Cambria Math"/>
                            <a:ea typeface="Cambria Math"/>
                          </a:rPr>
                          <m:t>→¬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sz="4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4000">
                                <a:latin typeface="Cambria Math"/>
                                <a:ea typeface="Cambria Math"/>
                              </a:rPr>
                              <m:t>Μ</m:t>
                            </m:r>
                            <m:r>
                              <a:rPr lang="en-US" sz="4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40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44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44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4000" dirty="0"/>
                  <a:t> </a:t>
                </a:r>
                <a:r>
                  <a:rPr lang="en-US" sz="4000" dirty="0"/>
                  <a:t>by the </a:t>
                </a:r>
                <a:r>
                  <a:rPr lang="en-US" sz="4000" dirty="0" smtClean="0"/>
                  <a:t>action </a:t>
                </a:r>
                <a:r>
                  <a:rPr lang="en-US" sz="4000" dirty="0"/>
                  <a:t>and negation axiom. By item 3 of Lemma </a:t>
                </a:r>
                <a:r>
                  <a:rPr lang="en-US" sz="4000" dirty="0" smtClean="0"/>
                  <a:t>7.48, </a:t>
                </a:r>
                <a:r>
                  <a:rPr lang="en-US" sz="4000" dirty="0"/>
                  <a:t>we can apply the induction hypothesis. Therefore this is equivalent to</a:t>
                </a:r>
              </a:p>
              <a:p>
                <a:pPr marL="422601" lvl="1" indent="0">
                  <a:buNone/>
                </a:pPr>
                <a:r>
                  <a:rPr lang="en-US" sz="4000" dirty="0"/>
                  <a:t>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n-US" sz="4000" i="1">
                        <a:latin typeface="Cambria Math"/>
                      </a:rPr>
                      <m:t>𝑝𝑟𝑒</m:t>
                    </m:r>
                    <m:d>
                      <m:dPr>
                        <m:ctrlPr>
                          <a:rPr lang="el-GR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l-GR" sz="4000" i="1">
                        <a:latin typeface="Cambria Math"/>
                        <a:ea typeface="Cambria Math"/>
                      </a:rPr>
                      <m:t>→¬</m:t>
                    </m:r>
                    <m:d>
                      <m:dPr>
                        <m:begChr m:val="["/>
                        <m:endChr m:val="]"/>
                        <m:ctrlPr>
                          <a:rPr lang="el-GR" sz="4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  <a:ea typeface="Cambria Math"/>
                          </a:rPr>
                          <m:t>Μ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l-GR" sz="4400" i="1">
                        <a:latin typeface="Cambria Math"/>
                        <a:ea typeface="Cambria Math"/>
                      </a:rPr>
                      <m:t>𝜒</m:t>
                    </m:r>
                  </m:oMath>
                </a14:m>
                <a:r>
                  <a:rPr lang="en-US" sz="4000" dirty="0"/>
                  <a:t>which is equivalent by semantics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4000">
                            <a:latin typeface="Cambria Math"/>
                          </a:rPr>
                          <m:t>Μ</m:t>
                        </m:r>
                        <m:r>
                          <a:rPr lang="el-GR" sz="4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l-GR" sz="40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4000" i="1">
                        <a:latin typeface="Cambria Math"/>
                        <a:ea typeface="Cambria Math"/>
                      </a:rPr>
                      <m:t>𝜒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879801" lvl="1" indent="-457200"/>
                <a:endParaRPr lang="en-US" sz="2800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94147"/>
                <a:ext cx="9721215" cy="5741897"/>
              </a:xfrm>
              <a:blipFill rotWithShape="1">
                <a:blip r:embed="rId2"/>
                <a:stretch>
                  <a:fillRect l="-565" t="-955" r="-10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146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22139"/>
                <a:ext cx="9721215" cy="5813905"/>
              </a:xfrm>
            </p:spPr>
            <p:txBody>
              <a:bodyPr>
                <a:normAutofit fontScale="92500" lnSpcReduction="20000"/>
              </a:bodyPr>
              <a:lstStyle/>
              <a:p>
                <a:pPr marL="879801" lvl="1" indent="-457200"/>
                <a:r>
                  <a:rPr lang="en-US" sz="2100" dirty="0" smtClean="0"/>
                  <a:t>The case for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100" b="0" i="1" smtClean="0">
                            <a:latin typeface="Cambria Math"/>
                          </a:rPr>
                          <m:t>𝜒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100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d>
                  </m:oMath>
                </a14:m>
                <a:r>
                  <a:rPr lang="el-GR" sz="2100" dirty="0"/>
                  <a:t>:</a:t>
                </a:r>
                <a:r>
                  <a:rPr lang="en-US" sz="2100" dirty="0"/>
                  <a:t> Suppose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100" i="1">
                            <a:latin typeface="Cambria Math"/>
                          </a:rPr>
                          <m:t>𝜒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100" dirty="0"/>
                  <a:t>. </a:t>
                </a:r>
                <a:r>
                  <a:rPr lang="en-US" sz="2100" dirty="0"/>
                  <a:t>Given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100" i="1">
                            <a:latin typeface="Cambria Math"/>
                          </a:rPr>
                          <m:t>𝜒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1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100" i="1">
                            <a:latin typeface="Cambria Math"/>
                          </a:rPr>
                          <m:t>𝜒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100" dirty="0"/>
                  <a:t>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100" b="0" i="0" smtClean="0">
                                <a:latin typeface="Cambria Math"/>
                              </a:rPr>
                              <m:t>Μ</m:t>
                            </m:r>
                            <m:r>
                              <a:rPr lang="el-GR" sz="2100" b="0" i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2100" i="1">
                            <a:latin typeface="Cambria Math"/>
                          </a:rPr>
                          <m:t>𝜒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1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100" b="0" i="0" smtClean="0">
                                <a:latin typeface="Cambria Math"/>
                                <a:ea typeface="Cambria Math"/>
                              </a:rPr>
                              <m:t>Μ</m:t>
                            </m:r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100" dirty="0"/>
                  <a:t> </a:t>
                </a:r>
                <a:r>
                  <a:rPr lang="en-US" sz="2100" dirty="0"/>
                  <a:t>by the </a:t>
                </a:r>
                <a:r>
                  <a:rPr lang="en-US" sz="2100" dirty="0" smtClean="0"/>
                  <a:t>action </a:t>
                </a:r>
                <a:r>
                  <a:rPr lang="en-US" sz="2100" dirty="0"/>
                  <a:t>and conjunction axiom. By item 4 of Lemma </a:t>
                </a:r>
                <a:r>
                  <a:rPr lang="en-US" sz="2100" dirty="0" smtClean="0"/>
                  <a:t>7.48, </a:t>
                </a:r>
                <a:r>
                  <a:rPr lang="en-US" sz="2100" dirty="0"/>
                  <a:t>we can apply the induction hypothesis. Therefore this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1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l-GR" sz="2100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l-GR" sz="2100" i="1">
                        <a:latin typeface="Cambria Math"/>
                      </a:rPr>
                      <m:t>𝜒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  <a:ea typeface="Cambria Math"/>
                          </a:rPr>
                          <m:t>Μ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l-GR" sz="2100" i="1">
                        <a:latin typeface="Cambria Math"/>
                        <a:ea typeface="Cambria Math"/>
                      </a:rPr>
                      <m:t>𝜉</m:t>
                    </m:r>
                  </m:oMath>
                </a14:m>
                <a:r>
                  <a:rPr lang="en-US" sz="2100" dirty="0" smtClean="0"/>
                  <a:t> </a:t>
                </a:r>
                <a:r>
                  <a:rPr lang="en-US" sz="2100" dirty="0"/>
                  <a:t>which is equivalent by semantics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1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100" i="1">
                            <a:latin typeface="Cambria Math"/>
                          </a:rPr>
                          <m:t>𝜒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</m:d>
                    <m:r>
                      <m:rPr>
                        <m:nor/>
                      </m:rPr>
                      <a:rPr lang="en-US" sz="21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100" dirty="0" smtClean="0"/>
              </a:p>
              <a:p>
                <a:pPr marL="879801" lvl="1" indent="-457200"/>
                <a:r>
                  <a:rPr lang="en-US" sz="2100" dirty="0"/>
                  <a:t>The case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 b="0" i="0" smtClean="0">
                            <a:latin typeface="Cambria Math"/>
                          </a:rPr>
                          <m:t>Μ</m:t>
                        </m:r>
                        <m:r>
                          <a:rPr lang="en-US" sz="21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/>
                          </a:rPr>
                          <m:t>s</m:t>
                        </m:r>
                      </m:e>
                    </m:d>
                    <m:sSub>
                      <m:sSubPr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2100" i="1">
                        <a:latin typeface="Cambria Math"/>
                        <a:ea typeface="Cambria Math"/>
                      </a:rPr>
                      <m:t>𝜒</m:t>
                    </m:r>
                  </m:oMath>
                </a14:m>
                <a:r>
                  <a:rPr lang="en-US" sz="2100" dirty="0"/>
                  <a:t>:</a:t>
                </a:r>
                <a:r>
                  <a:rPr lang="el-GR" sz="2100" dirty="0"/>
                  <a:t> </a:t>
                </a:r>
                <a:r>
                  <a:rPr lang="en-US" sz="2100" dirty="0"/>
                  <a:t>Suppose that</a:t>
                </a:r>
                <a:r>
                  <a:rPr lang="el-GR" sz="21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 b="0" i="0" smtClean="0">
                            <a:latin typeface="Cambria Math"/>
                          </a:rPr>
                          <m:t>Μ</m:t>
                        </m:r>
                        <m:r>
                          <a:rPr lang="el-GR" sz="21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/>
                          </a:rPr>
                          <m:t>s</m:t>
                        </m:r>
                      </m:e>
                    </m:d>
                    <m:sSub>
                      <m:sSubPr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2100" i="1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100" dirty="0"/>
                  <a:t>. </a:t>
                </a:r>
                <a:r>
                  <a:rPr lang="en-US" sz="2100" dirty="0"/>
                  <a:t>Given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 b="0" i="0" smtClean="0">
                            <a:latin typeface="Cambria Math"/>
                          </a:rPr>
                          <m:t>Μ</m:t>
                        </m:r>
                        <m:r>
                          <a:rPr lang="el-GR" sz="21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/>
                          </a:rPr>
                          <m:t>s</m:t>
                        </m:r>
                      </m:e>
                    </m:d>
                    <m:sSub>
                      <m:sSubPr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2100" i="1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1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 b="0" i="0" smtClean="0">
                            <a:latin typeface="Cambria Math"/>
                          </a:rPr>
                          <m:t>Μ</m:t>
                        </m:r>
                        <m:r>
                          <a:rPr lang="el-GR" sz="2100" b="0" i="0" smtClean="0">
                            <a:latin typeface="Cambria Math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2100" i="1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100" dirty="0"/>
                  <a:t>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/>
                          </a:rPr>
                          <m:t>𝑝𝑟𝑒</m:t>
                        </m:r>
                        <m:d>
                          <m:dPr>
                            <m:ctrlPr>
                              <a:rPr lang="el-GR" sz="21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21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1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l-GR" sz="21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100">
                                <a:latin typeface="Cambria Math"/>
                                <a:ea typeface="Cambria Math"/>
                              </a:rPr>
                              <m:t>Μ</m:t>
                            </m:r>
                            <m:r>
                              <a:rPr lang="en-US" sz="21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1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l-GR" sz="2100" b="0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21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100" dirty="0"/>
                  <a:t>for all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Μ</m:t>
                    </m:r>
                    <m:r>
                      <a:rPr lang="en-US" sz="21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by </a:t>
                </a:r>
                <a:r>
                  <a:rPr lang="en-US" sz="2100" dirty="0"/>
                  <a:t>the </a:t>
                </a:r>
                <a:r>
                  <a:rPr lang="en-US" sz="2100" dirty="0" smtClean="0"/>
                  <a:t>action </a:t>
                </a:r>
                <a:r>
                  <a:rPr lang="en-US" sz="2100" dirty="0"/>
                  <a:t>and knowledge axiom. By item 5 of Lemma </a:t>
                </a:r>
                <a:r>
                  <a:rPr lang="en-US" sz="2100" dirty="0" smtClean="0"/>
                  <a:t>7.48, </a:t>
                </a:r>
                <a:r>
                  <a:rPr lang="en-US" sz="2100" dirty="0"/>
                  <a:t>we can apply the induction hypothesis. Therefore this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1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n-US" sz="2100" i="1">
                        <a:latin typeface="Cambria Math"/>
                      </a:rPr>
                      <m:t>𝑝𝑟𝑒</m:t>
                    </m:r>
                    <m:d>
                      <m:dPr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l-GR" sz="2100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  <a:ea typeface="Cambria Math"/>
                          </a:rPr>
                          <m:t>Μ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l-GR" sz="2100" i="1">
                        <a:latin typeface="Cambria Math"/>
                        <a:ea typeface="Cambria Math"/>
                      </a:rPr>
                      <m:t>𝜒</m:t>
                    </m:r>
                  </m:oMath>
                </a14:m>
                <a:r>
                  <a:rPr lang="en-US" sz="2100" dirty="0" smtClean="0"/>
                  <a:t> </a:t>
                </a:r>
                <a:r>
                  <a:rPr lang="en-US" sz="2100" dirty="0"/>
                  <a:t>which is equivalent by semantics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1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n-US" sz="21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100">
                            <a:latin typeface="Cambria Math"/>
                          </a:rPr>
                          <m:t>s</m:t>
                        </m:r>
                      </m:e>
                    </m:d>
                    <m:sSub>
                      <m:sSubPr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sz="2100" i="1">
                        <a:latin typeface="Cambria Math"/>
                        <a:ea typeface="Cambria Math"/>
                      </a:rPr>
                      <m:t>𝜒</m:t>
                    </m:r>
                  </m:oMath>
                </a14:m>
                <a:r>
                  <a:rPr lang="en-US" sz="2100" dirty="0" smtClean="0"/>
                  <a:t>.</a:t>
                </a:r>
                <a:endParaRPr lang="en-US" sz="2100" dirty="0"/>
              </a:p>
              <a:p>
                <a:pPr marL="879801" lvl="1" indent="-457200"/>
                <a:r>
                  <a:rPr lang="en-US" sz="2100" dirty="0"/>
                  <a:t> The case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l-GR" sz="2100">
                            <a:latin typeface="Cambria Math"/>
                          </a:rPr>
                          <m:t>′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  <m:r>
                          <a:rPr lang="en-US" sz="21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l-GR" sz="2100" i="1">
                        <a:latin typeface="Cambria Math"/>
                      </a:rPr>
                      <m:t>𝜉</m:t>
                    </m:r>
                  </m:oMath>
                </a14:m>
                <a:r>
                  <a:rPr lang="en-US" sz="2100" dirty="0" smtClean="0"/>
                  <a:t>: </a:t>
                </a:r>
                <a:r>
                  <a:rPr lang="en-US" sz="2100" dirty="0"/>
                  <a:t>Suppose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l-GR" sz="2100">
                            <a:latin typeface="Cambria Math"/>
                          </a:rPr>
                          <m:t>′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  <m:r>
                          <a:rPr lang="en-US" sz="21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l-GR" sz="2100" i="1">
                        <a:latin typeface="Cambria Math"/>
                      </a:rPr>
                      <m:t>𝜉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100" dirty="0"/>
                  <a:t>. </a:t>
                </a:r>
                <a:r>
                  <a:rPr lang="en-US" sz="2100" dirty="0"/>
                  <a:t>Given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l-GR" sz="2100">
                            <a:latin typeface="Cambria Math"/>
                          </a:rPr>
                          <m:t>′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  <m:r>
                          <a:rPr lang="en-US" sz="21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l-GR" sz="2100" i="1">
                        <a:latin typeface="Cambria Math"/>
                      </a:rPr>
                      <m:t>𝜉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1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l-GR" sz="2100">
                            <a:latin typeface="Cambria Math"/>
                          </a:rPr>
                          <m:t>′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  <m:r>
                          <a:rPr lang="en-US" sz="21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l-GR" sz="2100" i="1">
                        <a:latin typeface="Cambria Math"/>
                      </a:rPr>
                      <m:t>𝜉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100" dirty="0"/>
                  <a:t> is equivalent to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  <m:r>
                          <a:rPr lang="el-GR" sz="2100" i="1">
                            <a:latin typeface="Cambria Math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l-GR" sz="2100">
                            <a:latin typeface="Cambria Math"/>
                          </a:rPr>
                          <m:t>′</m:t>
                        </m:r>
                        <m:r>
                          <a:rPr lang="el-GR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  <m:r>
                          <a:rPr lang="en-US" sz="21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l-GR" sz="2100" b="0" i="1" smtClean="0">
                        <a:latin typeface="Cambria Math"/>
                      </a:rPr>
                      <m:t>𝜉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100" dirty="0"/>
                  <a:t> </a:t>
                </a:r>
                <a:r>
                  <a:rPr lang="en-US" sz="2100" dirty="0"/>
                  <a:t>by the </a:t>
                </a:r>
                <a:r>
                  <a:rPr lang="en-US" sz="2100" dirty="0" smtClean="0"/>
                  <a:t>action </a:t>
                </a:r>
                <a:r>
                  <a:rPr lang="en-US" sz="2100" dirty="0"/>
                  <a:t>and composition axiom. By item 7 of Lemma </a:t>
                </a:r>
                <a:r>
                  <a:rPr lang="en-US" sz="2100" dirty="0" smtClean="0"/>
                  <a:t>7.</a:t>
                </a:r>
                <a:r>
                  <a:rPr lang="el-GR" sz="2100" dirty="0" smtClean="0"/>
                  <a:t>48</a:t>
                </a:r>
                <a:r>
                  <a:rPr lang="en-US" sz="2100" dirty="0" smtClean="0"/>
                  <a:t>, </a:t>
                </a:r>
                <a:r>
                  <a:rPr lang="en-US" sz="2100" dirty="0"/>
                  <a:t>we can apply the induction hypothesis. Therefore this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1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  <m:r>
                          <a:rPr lang="el-GR" sz="2100" i="1">
                            <a:latin typeface="Cambria Math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l-GR" sz="2100">
                            <a:latin typeface="Cambria Math"/>
                          </a:rPr>
                          <m:t>′</m:t>
                        </m:r>
                        <m:r>
                          <a:rPr lang="el-GR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  <m:r>
                          <a:rPr lang="en-US" sz="21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l-GR" sz="2100" i="1">
                        <a:latin typeface="Cambria Math"/>
                      </a:rPr>
                      <m:t>𝜉</m:t>
                    </m:r>
                  </m:oMath>
                </a14:m>
                <a:r>
                  <a:rPr lang="en-US" sz="2100" dirty="0"/>
                  <a:t>which is equivalent by semantics to </a:t>
                </a:r>
              </a:p>
              <a:p>
                <a:pPr marL="422601" lvl="1" indent="0">
                  <a:buNone/>
                </a:pPr>
                <a:r>
                  <a:rPr lang="en-US" sz="21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1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</a:rPr>
                          <m:t>Μ</m:t>
                        </m:r>
                        <m:r>
                          <a:rPr lang="el-GR" sz="2100">
                            <a:latin typeface="Cambria Math"/>
                          </a:rPr>
                          <m:t>′</m:t>
                        </m:r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a:rPr lang="en-US" sz="2100" i="1">
                            <a:latin typeface="Cambria Math"/>
                          </a:rPr>
                          <m:t>𝑠</m:t>
                        </m:r>
                        <m:r>
                          <a:rPr lang="en-US" sz="21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l-GR" sz="2100" i="1">
                        <a:latin typeface="Cambria Math"/>
                      </a:rPr>
                      <m:t>𝜉</m:t>
                    </m:r>
                  </m:oMath>
                </a14:m>
                <a:r>
                  <a:rPr lang="en-US" sz="2100" dirty="0"/>
                  <a:t>. </a:t>
                </a:r>
                <a:endParaRPr lang="el-GR" sz="2100" dirty="0" smtClean="0"/>
              </a:p>
              <a:p>
                <a:pPr marL="879801" lvl="1" indent="-457200"/>
                <a:r>
                  <a:rPr lang="en-US" sz="2100" dirty="0"/>
                  <a:t>The case for</a:t>
                </a:r>
                <a:r>
                  <a:rPr lang="en-US" sz="21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100" i="1">
                            <a:latin typeface="Cambria Math"/>
                          </a:rPr>
                          <m:t>𝛼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  <m:r>
                      <a:rPr lang="el-GR" sz="2100" b="0" i="1" smtClean="0">
                        <a:latin typeface="Cambria Math"/>
                        <a:ea typeface="Cambria Math"/>
                      </a:rPr>
                      <m:t>𝜉</m:t>
                    </m:r>
                  </m:oMath>
                </a14:m>
                <a:r>
                  <a:rPr lang="en-US" sz="2100" dirty="0"/>
                  <a:t>: Suppose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100" i="1">
                            <a:latin typeface="Cambria Math"/>
                          </a:rPr>
                          <m:t>𝛼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  <m:r>
                      <a:rPr lang="el-GR" sz="2100" i="1">
                        <a:latin typeface="Cambria Math"/>
                      </a:rPr>
                      <m:t>𝜉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100" dirty="0"/>
                  <a:t>. </a:t>
                </a:r>
                <a:r>
                  <a:rPr lang="en-US" sz="2100" dirty="0"/>
                  <a:t>Given that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100" i="1">
                            <a:latin typeface="Cambria Math"/>
                          </a:rPr>
                          <m:t>𝛼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  <m:r>
                      <a:rPr lang="el-GR" sz="2100" i="1">
                        <a:latin typeface="Cambria Math"/>
                      </a:rPr>
                      <m:t>𝜉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1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100" i="1">
                            <a:latin typeface="Cambria Math"/>
                          </a:rPr>
                          <m:t>𝛼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  <m:r>
                      <a:rPr lang="el-GR" sz="2100" i="1">
                        <a:latin typeface="Cambria Math"/>
                      </a:rPr>
                      <m:t>𝜉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100" dirty="0"/>
                  <a:t> is equivalent to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1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l-GR" sz="2100" b="0" i="1" smtClean="0">
                        <a:latin typeface="Cambria Math"/>
                      </a:rPr>
                      <m:t>𝜉</m:t>
                    </m:r>
                    <m:r>
                      <a:rPr lang="el-GR" sz="2100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  <m:r>
                      <a:rPr lang="el-GR" sz="2100" b="0" i="1" smtClean="0">
                        <a:latin typeface="Cambria Math"/>
                        <a:ea typeface="Cambria Math"/>
                      </a:rPr>
                      <m:t>𝜉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1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100" dirty="0"/>
                  <a:t> </a:t>
                </a:r>
                <a:r>
                  <a:rPr lang="en-US" sz="2100" dirty="0"/>
                  <a:t>by the </a:t>
                </a:r>
                <a:r>
                  <a:rPr lang="en-US" sz="2100" dirty="0" smtClean="0"/>
                  <a:t>non-deterministic choice axiom</a:t>
                </a:r>
                <a:r>
                  <a:rPr lang="en-US" sz="2100" dirty="0"/>
                  <a:t>. By item </a:t>
                </a:r>
                <a:r>
                  <a:rPr lang="el-GR" sz="2100" dirty="0" smtClean="0"/>
                  <a:t>8</a:t>
                </a:r>
                <a:r>
                  <a:rPr lang="en-US" sz="2100" dirty="0" smtClean="0"/>
                  <a:t> </a:t>
                </a:r>
                <a:r>
                  <a:rPr lang="en-US" sz="2100" dirty="0"/>
                  <a:t>of Lemma 7.</a:t>
                </a:r>
                <a:r>
                  <a:rPr lang="el-GR" sz="2100" dirty="0"/>
                  <a:t>48</a:t>
                </a:r>
                <a:r>
                  <a:rPr lang="en-US" sz="2100" dirty="0"/>
                  <a:t>, we can apply the induction hypothesis. Therefore this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1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1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l-GR" sz="2100" i="1">
                        <a:latin typeface="Cambria Math"/>
                      </a:rPr>
                      <m:t>𝜉</m:t>
                    </m:r>
                    <m:r>
                      <a:rPr lang="el-GR" sz="2100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  <m:r>
                      <a:rPr lang="el-GR" sz="2100" i="1">
                        <a:latin typeface="Cambria Math"/>
                        <a:ea typeface="Cambria Math"/>
                      </a:rPr>
                      <m:t>𝜉</m:t>
                    </m:r>
                  </m:oMath>
                </a14:m>
                <a:r>
                  <a:rPr lang="en-US" sz="2100" dirty="0" smtClean="0"/>
                  <a:t> </a:t>
                </a:r>
                <a:r>
                  <a:rPr lang="en-US" sz="2100" dirty="0"/>
                  <a:t>which is equivalent by semantics to </a:t>
                </a:r>
              </a:p>
              <a:p>
                <a:pPr marL="422601" lvl="1" indent="0">
                  <a:buNone/>
                </a:pPr>
                <a:r>
                  <a:rPr lang="en-US" sz="21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1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1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l-GR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100" i="1">
                            <a:latin typeface="Cambria Math"/>
                          </a:rPr>
                          <m:t>𝛼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l-GR" sz="21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  <m:r>
                      <a:rPr lang="el-GR" sz="2100" i="1">
                        <a:latin typeface="Cambria Math"/>
                        <a:ea typeface="Cambria Math"/>
                      </a:rPr>
                      <m:t>𝜉</m:t>
                    </m:r>
                  </m:oMath>
                </a14:m>
                <a:r>
                  <a:rPr lang="en-US" sz="2400" dirty="0"/>
                  <a:t>. </a:t>
                </a:r>
                <a:endParaRPr lang="el-GR" sz="2400" dirty="0"/>
              </a:p>
              <a:p>
                <a:pPr marL="422601" lvl="1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  <a:sym typeface="Wingdings"/>
                  </a:rPr>
                  <a:t>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22139"/>
                <a:ext cx="9721215" cy="5813905"/>
              </a:xfrm>
              <a:blipFill rotWithShape="1">
                <a:blip r:embed="rId2"/>
                <a:stretch>
                  <a:fillRect l="-1506" t="-1364" b="-45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654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666155"/>
                <a:ext cx="9721215" cy="566988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u="sng" dirty="0">
                    <a:solidFill>
                      <a:schemeClr val="tx2"/>
                    </a:solidFill>
                  </a:rPr>
                  <a:t>Lemma </a:t>
                </a:r>
                <a:r>
                  <a:rPr lang="en-US" u="sng" dirty="0" smtClean="0">
                    <a:solidFill>
                      <a:schemeClr val="tx2"/>
                    </a:solidFill>
                  </a:rPr>
                  <a:t>7.5</a:t>
                </a:r>
                <a:r>
                  <a:rPr lang="el-GR" u="sng" dirty="0" smtClean="0">
                    <a:solidFill>
                      <a:schemeClr val="tx2"/>
                    </a:solidFill>
                  </a:rPr>
                  <a:t>1</a:t>
                </a:r>
                <a:r>
                  <a:rPr lang="en-US" u="sng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u="sng" dirty="0">
                    <a:solidFill>
                      <a:schemeClr val="tx2"/>
                    </a:solidFill>
                  </a:rPr>
                  <a:t>(Canonicity):</a:t>
                </a:r>
              </a:p>
              <a:p>
                <a:pPr marL="0" indent="0">
                  <a:buNone/>
                </a:pPr>
                <a:r>
                  <a:rPr lang="en-US" dirty="0"/>
                  <a:t>The canonical model is reflexive, transitive and Euclidean.</a:t>
                </a:r>
              </a:p>
              <a:p>
                <a:r>
                  <a:rPr lang="en-US" u="sng" dirty="0">
                    <a:solidFill>
                      <a:schemeClr val="tx2"/>
                    </a:solidFill>
                  </a:rPr>
                  <a:t>Theorem </a:t>
                </a:r>
                <a:r>
                  <a:rPr lang="en-US" u="sng" dirty="0" smtClean="0">
                    <a:solidFill>
                      <a:schemeClr val="tx2"/>
                    </a:solidFill>
                  </a:rPr>
                  <a:t>7.</a:t>
                </a:r>
                <a:r>
                  <a:rPr lang="el-GR" u="sng" dirty="0" smtClean="0">
                    <a:solidFill>
                      <a:schemeClr val="tx2"/>
                    </a:solidFill>
                  </a:rPr>
                  <a:t>52</a:t>
                </a:r>
                <a:r>
                  <a:rPr lang="en-US" u="sng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u="sng" dirty="0">
                    <a:solidFill>
                      <a:schemeClr val="tx2"/>
                    </a:solidFill>
                  </a:rPr>
                  <a:t>(Completeness) :</a:t>
                </a:r>
              </a:p>
              <a:p>
                <a:pPr marL="0" indent="0"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𝐾𝐶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⨂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n-US" sz="3200" u="sng" dirty="0" smtClean="0">
                    <a:solidFill>
                      <a:schemeClr val="tx2"/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We </a:t>
                </a:r>
                <a:r>
                  <a:rPr lang="en-US" sz="3200" dirty="0"/>
                  <a:t>will prove this theorem by contraposition. Thus we suppose that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⊬</m:t>
                    </m:r>
                    <m:r>
                      <a:rPr lang="el-GR" sz="32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3200" dirty="0"/>
                  <a:t>. </a:t>
                </a:r>
                <a:r>
                  <a:rPr lang="en-US" sz="3200" dirty="0"/>
                  <a:t>Therefore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32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200" dirty="0"/>
                  <a:t> is a consistent set. By the </a:t>
                </a:r>
                <a:r>
                  <a:rPr lang="en-US" sz="3200" dirty="0" err="1"/>
                  <a:t>Lindenbaum</a:t>
                </a:r>
                <a:r>
                  <a:rPr lang="en-US" sz="3200" dirty="0"/>
                  <a:t> Lemma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32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200" dirty="0"/>
                  <a:t> is a subset of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>
                        <a:latin typeface="Cambria Math"/>
                      </a:rPr>
                      <m:t>Γ</m:t>
                    </m:r>
                  </m:oMath>
                </a14:m>
                <a:r>
                  <a:rPr lang="el-GR" sz="3200" dirty="0"/>
                  <a:t> </a:t>
                </a:r>
                <a:r>
                  <a:rPr lang="en-US" sz="3200" dirty="0"/>
                  <a:t>which is maximal consistent in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𝑐𝑙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32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200" dirty="0"/>
                  <a:t>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3200" dirty="0"/>
                  <a:t> be the canonical model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𝑐𝑙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32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200" dirty="0"/>
                  <a:t>. By the Truth Lemma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32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</a:rPr>
                      <m:t>⊨¬</m:t>
                    </m:r>
                    <m:r>
                      <a:rPr lang="el-GR" sz="32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3200" dirty="0"/>
                  <a:t>. Therefore ⊭</a:t>
                </a:r>
                <a14:m>
                  <m:oMath xmlns:m="http://schemas.openxmlformats.org/officeDocument/2006/math">
                    <m:r>
                      <a:rPr lang="el-GR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3200" dirty="0">
                    <a:solidFill>
                      <a:prstClr val="black"/>
                    </a:solidFill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</a:rPr>
                  <a:t>         </a:t>
                </a:r>
                <a:r>
                  <a:rPr lang="el-GR" sz="8800" dirty="0">
                    <a:solidFill>
                      <a:srgbClr val="C00000"/>
                    </a:solidFill>
                    <a:sym typeface="Wingdings"/>
                  </a:rPr>
                  <a:t></a:t>
                </a:r>
                <a:endParaRPr lang="en-US" sz="8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666155"/>
                <a:ext cx="9721215" cy="5669889"/>
              </a:xfrm>
              <a:blipFill rotWithShape="1">
                <a:blip r:embed="rId2"/>
                <a:stretch>
                  <a:fillRect l="-1317" t="-1828" r="-1255" b="-17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006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0070" y="450131"/>
            <a:ext cx="9721215" cy="58859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proof system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S5RC</a:t>
            </a:r>
          </a:p>
          <a:p>
            <a:pPr marL="0" indent="0">
              <a:buNone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8" y="1242219"/>
            <a:ext cx="906480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5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810171"/>
                <a:ext cx="9721215" cy="552587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Definition 7.53: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Given are a set of agents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a set of atoms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. The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𝐾𝑅𝐶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consists of all formulas given by the following BNF: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r>
                        <a:rPr lang="el-GR" b="0" i="1" smtClean="0">
                          <a:latin typeface="Cambria Math"/>
                        </a:rPr>
                        <m:t>∷=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∧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Definition 7.54(Semantics):</a:t>
                </a:r>
              </a:p>
              <a:p>
                <a:pPr marL="0" indent="0">
                  <a:buNone/>
                </a:pPr>
                <a:r>
                  <a:rPr lang="en-US" dirty="0" smtClean="0"/>
                  <a:t>Given is an epistemic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,~,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 smtClean="0"/>
                  <a:t>. The semantics for atoms, negations, conjunctions and individuals operators are as usual.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l-GR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Μ</m:t>
                        </m:r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l-GR" i="1" smtClean="0">
                        <a:latin typeface="Cambria Math"/>
                        <a:ea typeface="Cambria Math"/>
                      </a:rPr>
                      <m:t>⊨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iff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Μ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l-GR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supHide m:val="on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~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∩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⟦"/>
                                            <m:endChr m:val="⟧"/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l-GR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𝜑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810171"/>
                <a:ext cx="9721215" cy="5525873"/>
              </a:xfrm>
              <a:blipFill rotWithShape="1">
                <a:blip r:embed="rId2"/>
                <a:stretch>
                  <a:fillRect l="-1506" t="-28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Διπλωμένη γωνία 3"/>
              <p:cNvSpPr/>
              <p:nvPr/>
            </p:nvSpPr>
            <p:spPr>
              <a:xfrm>
                <a:off x="6984851" y="5706715"/>
                <a:ext cx="3600400" cy="1296144"/>
              </a:xfrm>
              <a:prstGeom prst="folded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⋃"/>
                                  <m:supHide m:val="on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~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∩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𝑆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⟦"/>
                                              <m:endChr m:val="⟧"/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l-GR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𝜑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𝑀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is the transitive closure</a:t>
                </a:r>
                <a:endParaRPr lang="el-GR" dirty="0"/>
              </a:p>
            </p:txBody>
          </p:sp>
        </mc:Choice>
        <mc:Fallback xmlns="">
          <p:sp>
            <p:nvSpPr>
              <p:cNvPr id="4" name="Διπλωμένη γωνία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851" y="5706715"/>
                <a:ext cx="3600400" cy="1296144"/>
              </a:xfrm>
              <a:prstGeom prst="foldedCorner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64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22139"/>
                <a:ext cx="9721215" cy="5813905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 smtClean="0">
                    <a:solidFill>
                      <a:schemeClr val="tx2"/>
                    </a:solidFill>
                  </a:rPr>
                  <a:t>Theorem 7.56: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The proof system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S5RC </a:t>
                </a:r>
                <a:r>
                  <a:rPr lang="en-US" sz="2400" dirty="0" smtClean="0"/>
                  <a:t>is sound , i.e.,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2400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24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2400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l-G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u="sng" dirty="0">
                    <a:solidFill>
                      <a:schemeClr val="tx2"/>
                    </a:solidFill>
                  </a:rPr>
                  <a:t>Definition </a:t>
                </a:r>
                <a:r>
                  <a:rPr lang="en-US" sz="2400" u="sng" dirty="0" smtClean="0">
                    <a:solidFill>
                      <a:schemeClr val="tx2"/>
                    </a:solidFill>
                  </a:rPr>
                  <a:t>7.58 </a:t>
                </a:r>
                <a:r>
                  <a:rPr lang="en-US" sz="2400" u="sng" dirty="0">
                    <a:solidFill>
                      <a:schemeClr val="tx2"/>
                    </a:solidFill>
                  </a:rPr>
                  <a:t>(Closure)</a:t>
                </a:r>
                <a:r>
                  <a:rPr lang="el-GR" sz="2400" u="sng" dirty="0">
                    <a:solidFill>
                      <a:schemeClr val="tx2"/>
                    </a:solidFill>
                  </a:rPr>
                  <a:t>:</a:t>
                </a:r>
                <a:endParaRPr lang="en-US" sz="2400" u="sng" dirty="0">
                  <a:solidFill>
                    <a:schemeClr val="tx2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𝑐𝑙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𝑅𝐶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→℘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𝐾𝑅𝐶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be the function such that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𝑅𝐶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𝑐𝑙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is the smallest set such that: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, </a:t>
                </a:r>
                <a:r>
                  <a:rPr lang="en-US" sz="2400" dirty="0">
                    <a:solidFill>
                      <a:prstClr val="black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𝑆𝑢𝑏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𝜓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)⊆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(</a:t>
                </a:r>
                <a:r>
                  <a:rPr lang="en-US" sz="2400" dirty="0">
                    <a:solidFill>
                      <a:prstClr val="black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𝑆𝑢𝑏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𝜓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is the set of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subformulas</a:t>
                </a:r>
                <a:r>
                  <a:rPr lang="en-US" sz="2400" dirty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),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is not a negation, then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If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then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𝜓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𝜒</m:t>
                                </m:r>
                                <m:r>
                                  <a:rPr lang="el-GR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𝜓</m:t>
                                    </m:r>
                                    <m:r>
                                      <a:rPr lang="el-GR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l-GR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B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endParaRPr lang="el-GR" sz="2400" dirty="0" smtClean="0"/>
              </a:p>
              <a:p>
                <a:r>
                  <a:rPr lang="en-US" sz="2400" u="sng" dirty="0" smtClean="0">
                    <a:solidFill>
                      <a:schemeClr val="tx2"/>
                    </a:solidFill>
                  </a:rPr>
                  <a:t>Lemma 7.59:</a:t>
                </a:r>
                <a:endParaRPr lang="en-US" sz="2400" b="0" i="0" u="sng" dirty="0" smtClean="0">
                  <a:solidFill>
                    <a:schemeClr val="tx2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d>
                  </m:oMath>
                </a14:m>
                <a:r>
                  <a:rPr lang="el-GR" sz="2400" dirty="0"/>
                  <a:t> </a:t>
                </a:r>
                <a:r>
                  <a:rPr lang="en-US" sz="2400" dirty="0"/>
                  <a:t>is finite for all 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𝑅𝐶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l-GR" sz="24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22139"/>
                <a:ext cx="9721215" cy="5813905"/>
              </a:xfrm>
              <a:blipFill rotWithShape="1">
                <a:blip r:embed="rId2"/>
                <a:stretch>
                  <a:fillRect l="-941" t="-839" r="-1443" b="-97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6303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94147"/>
                <a:ext cx="9721215" cy="5741897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 smtClean="0">
                    <a:solidFill>
                      <a:schemeClr val="tx2"/>
                    </a:solidFill>
                  </a:rPr>
                  <a:t>Lemma 7.60: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sz="2400" dirty="0" smtClean="0"/>
                  <a:t> be the closure of some formula.</a:t>
                </a: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∼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be the canonical model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</a:rPr>
                      <m:t>Φ</m:t>
                    </m:r>
                  </m:oMath>
                </a14:m>
                <a:r>
                  <a:rPr lang="en-US" sz="2400" dirty="0" smtClean="0"/>
                  <a:t>.</a:t>
                </a:r>
                <a:r>
                  <a:rPr lang="el-GR" sz="2400" dirty="0">
                    <a:ea typeface="Cambria Math"/>
                  </a:rPr>
                  <a:t> </a:t>
                </a:r>
                <a:r>
                  <a:rPr lang="en-US" sz="2400" dirty="0" smtClean="0">
                    <a:ea typeface="Cambria Math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be maximal </a:t>
                </a:r>
                <a:r>
                  <a:rPr lang="en-US" sz="2400" dirty="0"/>
                  <a:t>consistent </a:t>
                </a:r>
                <a:r>
                  <a:rPr lang="en-US" sz="2400" dirty="0" smtClean="0"/>
                  <a:t>set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</a:rPr>
                      <m:t>Φ</m:t>
                    </m:r>
                  </m:oMath>
                </a14:m>
                <a:r>
                  <a:rPr lang="en-US" sz="2400" dirty="0" smtClean="0"/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l-GR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l-GR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sz="2400" dirty="0" smtClean="0"/>
                  <a:t>, </a:t>
                </a: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/>
                      </a:rPr>
                      <m:t>𝜑</m:t>
                    </m:r>
                  </m:oMath>
                </a14:m>
                <a:r>
                  <a:rPr lang="el-GR" sz="2400" dirty="0"/>
                  <a:t>-</a:t>
                </a:r>
                <a:r>
                  <a:rPr lang="en-US" sz="2400" dirty="0"/>
                  <a:t>path from</a:t>
                </a:r>
                <a:r>
                  <a:rPr lang="el-GR" sz="2400" dirty="0" smtClean="0"/>
                  <a:t> </a:t>
                </a:r>
                <a:r>
                  <a:rPr lang="en-US" sz="2400" dirty="0" smtClean="0"/>
                  <a:t>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</a:rPr>
                      <m:t>Δ</m:t>
                    </m:r>
                    <m:r>
                      <a:rPr lang="el-GR" sz="24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 smtClean="0"/>
                  <a:t> such that there is an agent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  <a:ea typeface="Cambria Math"/>
                      </a:rPr>
                      <m:t>Γ</m:t>
                    </m:r>
                    <m:sSubSup>
                      <m:sSubSupPr>
                        <m:ctrlPr>
                          <a:rPr lang="el-GR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bSup>
                    <m:r>
                      <m:rPr>
                        <m:sty m:val="p"/>
                      </m:rPr>
                      <a:rPr lang="el-GR" sz="240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24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a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l-GR" sz="2400" dirty="0" smtClean="0"/>
                  <a:t>-</a:t>
                </a:r>
                <a:r>
                  <a:rPr lang="en-US" sz="2400" dirty="0" smtClean="0"/>
                  <a:t>path</a:t>
                </a:r>
                <a:r>
                  <a:rPr lang="el-GR" sz="2400" dirty="0" smtClean="0"/>
                  <a:t>.</a:t>
                </a:r>
              </a:p>
              <a:p>
                <a:r>
                  <a:rPr lang="en-US" sz="2400" u="sng" dirty="0">
                    <a:solidFill>
                      <a:schemeClr val="tx2"/>
                    </a:solidFill>
                  </a:rPr>
                  <a:t>Lemma </a:t>
                </a:r>
                <a:r>
                  <a:rPr lang="en-US" sz="2400" u="sng" dirty="0" smtClean="0">
                    <a:solidFill>
                      <a:schemeClr val="tx2"/>
                    </a:solidFill>
                  </a:rPr>
                  <a:t>7.</a:t>
                </a:r>
                <a:r>
                  <a:rPr lang="el-GR" sz="2400" u="sng" dirty="0" smtClean="0">
                    <a:solidFill>
                      <a:schemeClr val="tx2"/>
                    </a:solidFill>
                  </a:rPr>
                  <a:t>61</a:t>
                </a:r>
                <a:r>
                  <a:rPr lang="en-US" sz="2400" u="sng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u="sng" dirty="0">
                    <a:solidFill>
                      <a:schemeClr val="tx2"/>
                    </a:solidFill>
                  </a:rPr>
                  <a:t>(Truth):</a:t>
                </a:r>
              </a:p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</a:rPr>
                      <m:t>Φ</m:t>
                    </m:r>
                  </m:oMath>
                </a14:m>
                <a:r>
                  <a:rPr lang="en-US" sz="2400" dirty="0"/>
                  <a:t> be the closure of some formula.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∼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be the canonical model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</a:rPr>
                      <m:t>Φ</m:t>
                    </m:r>
                  </m:oMath>
                </a14:m>
                <a:r>
                  <a:rPr lang="en-US" sz="2400" dirty="0"/>
                  <a:t>.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</a:rPr>
                      <m:t>Γ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l-GR" sz="2400" dirty="0"/>
                  <a:t> </a:t>
                </a:r>
                <a:r>
                  <a:rPr lang="en-US" sz="2400" dirty="0"/>
                  <a:t>and all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400" dirty="0"/>
                  <a:t>:</a:t>
                </a:r>
                <a:endParaRPr lang="en-US" sz="2400" dirty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  <a:ea typeface="Cambria Math"/>
                      </a:rPr>
                      <m:t>φ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sz="2400" dirty="0"/>
                  <a:t> </a:t>
                </a:r>
                <a:r>
                  <a:rPr lang="en-US" sz="2400" dirty="0"/>
                  <a:t>iff</a:t>
                </a:r>
                <a:r>
                  <a:rPr lang="el-GR" sz="2400" dirty="0"/>
                  <a:t>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l-GR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Proof : Suppose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400" dirty="0" smtClean="0"/>
                  <a:t>. We will prove this Lemma by induction on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2400" dirty="0" smtClean="0"/>
                  <a:t>. We focus on the case for </a:t>
                </a:r>
                <a:r>
                  <a:rPr lang="en-US" sz="2400" dirty="0" err="1" smtClean="0"/>
                  <a:t>relativised</a:t>
                </a:r>
                <a:r>
                  <a:rPr lang="en-US" sz="2400" dirty="0" smtClean="0"/>
                  <a:t> common knowledge due to the fact that the other cases are the same as in proof of Lemma 7.17.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l-GR" sz="2400" dirty="0" smtClean="0"/>
              </a:p>
              <a:p>
                <a:endParaRPr lang="el-GR" sz="2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94147"/>
                <a:ext cx="9721215" cy="5741897"/>
              </a:xfrm>
              <a:blipFill rotWithShape="1">
                <a:blip r:embed="rId2"/>
                <a:stretch>
                  <a:fillRect l="-941" t="-743" r="-627" b="-117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539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94147"/>
                <a:ext cx="9721215" cy="5741897"/>
              </a:xfrm>
            </p:spPr>
            <p:txBody>
              <a:bodyPr/>
              <a:lstStyle/>
              <a:p>
                <a:pPr marL="765501" lvl="1" indent="-342900"/>
                <a:endParaRPr lang="en-US" sz="2400" dirty="0" smtClean="0"/>
              </a:p>
              <a:p>
                <a:pPr marL="765501" lvl="1" indent="-342900"/>
                <a:endParaRPr lang="en-US" sz="2400" dirty="0"/>
              </a:p>
              <a:p>
                <a:pPr marL="765501" lvl="1" indent="-342900"/>
                <a:endParaRPr lang="en-US" sz="2400" dirty="0" smtClean="0"/>
              </a:p>
              <a:p>
                <a:pPr marL="765501" lvl="1" indent="-342900"/>
                <a:r>
                  <a:rPr lang="en-US" sz="2800" dirty="0" smtClean="0"/>
                  <a:t>The case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 smtClean="0"/>
                  <a:t>: 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l-GR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From the Lemma 7.60 this is the case </a:t>
                </a:r>
                <a:r>
                  <a:rPr lang="en-US" sz="2800" dirty="0" err="1" smtClean="0"/>
                  <a:t>iff</a:t>
                </a:r>
                <a:r>
                  <a:rPr lang="en-US" sz="2800" dirty="0" smtClean="0"/>
                  <a:t> every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/>
                      </a:rPr>
                      <m:t>𝜑</m:t>
                    </m:r>
                  </m:oMath>
                </a14:m>
                <a:r>
                  <a:rPr lang="el-GR" sz="2800" dirty="0"/>
                  <a:t>-</a:t>
                </a:r>
                <a:r>
                  <a:rPr lang="en-US" sz="2800" dirty="0"/>
                  <a:t>path from</a:t>
                </a:r>
                <a:r>
                  <a:rPr lang="el-GR" sz="2800" dirty="0"/>
                  <a:t> </a:t>
                </a:r>
                <a:r>
                  <a:rPr lang="en-US" sz="2800" dirty="0"/>
                  <a:t>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</a:rPr>
                      <m:t>Δ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800" dirty="0"/>
                  <a:t> such that there is an agent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</a:rPr>
                      <m:t>Γ</m:t>
                    </m:r>
                    <m:sSubSup>
                      <m:sSubSupPr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bSup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28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is a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</a:rPr>
                      <m:t>𝜓</m:t>
                    </m:r>
                  </m:oMath>
                </a14:m>
                <a:r>
                  <a:rPr lang="el-GR" sz="2800" dirty="0"/>
                  <a:t>-</a:t>
                </a:r>
                <a:r>
                  <a:rPr lang="en-US" sz="2800" dirty="0"/>
                  <a:t>path</a:t>
                </a:r>
                <a:r>
                  <a:rPr lang="el-GR" sz="2800" dirty="0" smtClean="0"/>
                  <a:t>.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By induction hypothesis this is the case </a:t>
                </a:r>
                <a:r>
                  <a:rPr lang="en-US" sz="2800" dirty="0" err="1" smtClean="0"/>
                  <a:t>iff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every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</m:t>
                    </m:r>
                  </m:oMath>
                </a14:m>
                <a:r>
                  <a:rPr lang="el-GR" sz="2800" dirty="0" smtClean="0"/>
                  <a:t>-</a:t>
                </a:r>
                <a:r>
                  <a:rPr lang="en-US" sz="2800" dirty="0"/>
                  <a:t>path </a:t>
                </a: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prstClr val="black"/>
                        </a:solidFill>
                        <a:latin typeface="Cambria Math"/>
                      </a:rPr>
                      <m:t>𝜑</m:t>
                    </m:r>
                  </m:oMath>
                </a14:m>
                <a:r>
                  <a:rPr lang="en-US" sz="2800" dirty="0" smtClean="0"/>
                  <a:t> is true along the path, is a path along which </a:t>
                </a:r>
                <a14:m>
                  <m:oMath xmlns:m="http://schemas.openxmlformats.org/officeDocument/2006/math">
                    <m:r>
                      <a:rPr lang="el-GR" sz="2800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n-US" sz="2800" dirty="0" smtClean="0"/>
                  <a:t> is true. By semantics this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⊨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endParaRPr lang="el-GR" sz="3200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94147"/>
                <a:ext cx="9721215" cy="5741897"/>
              </a:xfrm>
              <a:blipFill rotWithShape="1">
                <a:blip r:embed="rId2"/>
                <a:stretch>
                  <a:fillRect l="-1694" t="-743" r="-2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2867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378123"/>
                <a:ext cx="9721215" cy="595792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Theorem 7.62 </a:t>
                </a:r>
                <a:r>
                  <a:rPr lang="en-US" u="sng" dirty="0">
                    <a:solidFill>
                      <a:schemeClr val="tx2"/>
                    </a:solidFill>
                  </a:rPr>
                  <a:t>(Completeness) :</a:t>
                </a:r>
              </a:p>
              <a:p>
                <a:pPr marL="0" indent="0"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𝑅𝐶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lvl="0" indent="0">
                  <a:buNone/>
                </a:pPr>
                <a:r>
                  <a:rPr lang="en-US" sz="3200" u="sng" dirty="0">
                    <a:solidFill>
                      <a:schemeClr val="tx2"/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sz="3200" dirty="0"/>
                  <a:t>We will prove this theorem by contraposition. Thus we suppose that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⊬</m:t>
                    </m:r>
                    <m:r>
                      <a:rPr lang="el-GR" sz="32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3200" dirty="0"/>
                  <a:t>. </a:t>
                </a:r>
                <a:r>
                  <a:rPr lang="en-US" sz="3200" dirty="0"/>
                  <a:t>Therefore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32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200" dirty="0"/>
                  <a:t> is a consistent set. By the </a:t>
                </a:r>
                <a:r>
                  <a:rPr lang="en-US" sz="3200" dirty="0" err="1"/>
                  <a:t>Lindenbaum</a:t>
                </a:r>
                <a:r>
                  <a:rPr lang="en-US" sz="3200" dirty="0"/>
                  <a:t> Lemma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32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200" dirty="0"/>
                  <a:t> is a subset of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>
                        <a:latin typeface="Cambria Math"/>
                      </a:rPr>
                      <m:t>Γ</m:t>
                    </m:r>
                  </m:oMath>
                </a14:m>
                <a:r>
                  <a:rPr lang="el-GR" sz="3200" dirty="0"/>
                  <a:t> </a:t>
                </a:r>
                <a:r>
                  <a:rPr lang="en-US" sz="3200" dirty="0"/>
                  <a:t>which is maximal consistent in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𝑐𝑙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32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200" dirty="0"/>
                  <a:t>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3200" dirty="0"/>
                  <a:t> be the canonical model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𝑐𝑙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32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200" dirty="0"/>
                  <a:t>. By the Truth Lemma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32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</a:rPr>
                      <m:t>⊨¬</m:t>
                    </m:r>
                    <m:r>
                      <a:rPr lang="el-GR" sz="32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3200" dirty="0"/>
                  <a:t>. Therefore ⊭</a:t>
                </a:r>
                <a14:m>
                  <m:oMath xmlns:m="http://schemas.openxmlformats.org/officeDocument/2006/math">
                    <m:r>
                      <a:rPr lang="el-GR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3200" dirty="0">
                    <a:solidFill>
                      <a:prstClr val="black"/>
                    </a:solidFill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</a:rPr>
                  <a:t>         </a:t>
                </a:r>
                <a:r>
                  <a:rPr lang="el-GR" sz="8800" dirty="0">
                    <a:solidFill>
                      <a:srgbClr val="C00000"/>
                    </a:solidFill>
                    <a:sym typeface="Wingdings"/>
                  </a:rPr>
                  <a:t></a:t>
                </a:r>
                <a:endParaRPr lang="en-US" sz="8800" dirty="0">
                  <a:solidFill>
                    <a:srgbClr val="C00000"/>
                  </a:solidFill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378123"/>
                <a:ext cx="9721215" cy="5957921"/>
              </a:xfrm>
              <a:blipFill rotWithShape="1">
                <a:blip r:embed="rId2"/>
                <a:stretch>
                  <a:fillRect l="-1694" t="-2252" r="-439" b="-9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784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proof system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59" y="1242219"/>
            <a:ext cx="7067482" cy="3312368"/>
          </a:xfr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59" y="4482579"/>
            <a:ext cx="7058355" cy="2232248"/>
          </a:xfrm>
        </p:spPr>
      </p:pic>
    </p:spTree>
    <p:extLst>
      <p:ext uri="{BB962C8B-B14F-4D97-AF65-F5344CB8AC3E}">
        <p14:creationId xmlns:p14="http://schemas.microsoft.com/office/powerpoint/2010/main" val="407337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04131" y="594145"/>
                <a:ext cx="9721215" cy="5904657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Definition (out of the book):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In mathematical logic,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logical formulas is deductively closed if it contains every formula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𝜑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that can be logically deduced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formally 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T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always implies </a:t>
                </a:r>
                <a14:m>
                  <m:oMath xmlns:m="http://schemas.openxmlformats.org/officeDocument/2006/math">
                    <m:r>
                      <a:rPr lang="el-GR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/>
                      </a:rPr>
                      <m:t>𝜑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l-GR" dirty="0" smtClean="0">
                  <a:solidFill>
                    <a:schemeClr val="tx1"/>
                  </a:solidFill>
                </a:endParaRPr>
              </a:p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Lemma 7.4: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are maximal consistent sets, then:</a:t>
                </a:r>
              </a:p>
              <a:p>
                <a:pPr marL="936951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dirty="0" smtClean="0"/>
                  <a:t> is deductively closed</a:t>
                </a:r>
                <a:r>
                  <a:rPr lang="el-GR" dirty="0" smtClean="0"/>
                  <a:t>,</a:t>
                </a:r>
                <a:r>
                  <a:rPr lang="en-US" dirty="0" smtClean="0"/>
                  <a:t> </a:t>
                </a:r>
              </a:p>
              <a:p>
                <a:pPr marL="936951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iff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b="0" i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l-GR" b="0" dirty="0" smtClean="0">
                  <a:ea typeface="Cambria Math"/>
                </a:endParaRPr>
              </a:p>
              <a:p>
                <a:pPr marL="936951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l-G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/>
                          </a:rPr>
                          <m:t>𝜑</m:t>
                        </m:r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l-GR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iff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/>
                        <a:ea typeface="Cambria Math"/>
                      </a:rPr>
                      <m:t>φ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ea typeface="Cambria Math"/>
                      </a:rPr>
                      <m:t>ψ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dirty="0" smtClean="0"/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  <m:sSubSup>
                      <m:sSub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bSup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Δ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iff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l-GR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el-GR" dirty="0" smtClean="0"/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l-GR" i="1" smtClean="0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iff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l-GR" i="1" smtClean="0">
                        <a:latin typeface="Cambria Math"/>
                        <a:ea typeface="Cambria Math"/>
                      </a:rPr>
                      <m:t>⊢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l-GR" b="0" i="1" smtClean="0"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l-GR" dirty="0" smtClean="0"/>
                  <a:t>.</a:t>
                </a:r>
              </a:p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Lemma 7.5(Truth):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and every maximal consistent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iff</a:t>
                </a:r>
                <a:r>
                  <a:rPr lang="el-GR" dirty="0" smtClean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dirty="0" smtClean="0"/>
              </a:p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Lemma 7.6 (Canonicity):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canonical model is reflexive, transitive and Euclidean.</a:t>
                </a:r>
              </a:p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Theorem 7.7 (Completeness) :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implies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l-GR" dirty="0" smtClean="0"/>
              </a:p>
              <a:p>
                <a:pPr marL="936951" lvl="1" indent="-514350">
                  <a:buFont typeface="+mj-lt"/>
                  <a:buAutoNum type="arabicPeriod"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131" y="594145"/>
                <a:ext cx="9721215" cy="5904657"/>
              </a:xfrm>
              <a:blipFill rotWithShape="1">
                <a:blip r:embed="rId2"/>
                <a:stretch>
                  <a:fillRect l="-690" t="-1445" b="-55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21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76139" y="810171"/>
                <a:ext cx="9721215" cy="5741897"/>
              </a:xfrm>
            </p:spPr>
            <p:txBody>
              <a:bodyPr>
                <a:normAutofit/>
              </a:bodyPr>
              <a:lstStyle/>
              <a:p>
                <a:r>
                  <a:rPr lang="en-US" sz="3000" u="sng" dirty="0" smtClean="0">
                    <a:solidFill>
                      <a:schemeClr val="tx2"/>
                    </a:solidFill>
                  </a:rPr>
                  <a:t>Definition 7.63</a:t>
                </a:r>
                <a:r>
                  <a:rPr lang="en-US" sz="3000" u="sng" dirty="0">
                    <a:solidFill>
                      <a:schemeClr val="tx2"/>
                    </a:solidFill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3000" dirty="0"/>
                  <a:t>Given are a set of agents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000" dirty="0"/>
                  <a:t> and a set of atoms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3000" dirty="0"/>
                  <a:t>. The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30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𝐾𝑅𝐶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[]</m:t>
                        </m:r>
                      </m:sub>
                    </m:sSub>
                    <m:r>
                      <a:rPr lang="en-US" sz="3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000" dirty="0" smtClean="0"/>
                  <a:t>consists </a:t>
                </a:r>
                <a:r>
                  <a:rPr lang="en-US" sz="3000" dirty="0"/>
                  <a:t>of all formulas given by the following BNF: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000" i="1">
                          <a:latin typeface="Cambria Math"/>
                        </a:rPr>
                        <m:t>𝜑</m:t>
                      </m:r>
                      <m:r>
                        <a:rPr lang="el-GR" sz="3000" i="1">
                          <a:latin typeface="Cambria Math"/>
                        </a:rPr>
                        <m:t>∷=</m:t>
                      </m:r>
                      <m:r>
                        <a:rPr lang="en-US" sz="3000" i="1">
                          <a:latin typeface="Cambria Math"/>
                        </a:rPr>
                        <m:t>𝑝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3000" i="1">
                              <a:latin typeface="Cambria Math"/>
                            </a:rPr>
                            <m:t> </m:t>
                          </m:r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l-GR" sz="3000" i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l-GR" sz="3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∧</m:t>
                          </m:r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sz="3000" i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3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sz="3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l-GR" sz="3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l-GR" sz="3000" i="1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l-GR" sz="3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l-GR" sz="3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 |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sz="3000" b="0" i="1" smtClean="0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el-GR" sz="3000" dirty="0"/>
              </a:p>
              <a:p>
                <a:pPr marL="0" indent="0">
                  <a:buNone/>
                </a:pPr>
                <a:r>
                  <a:rPr lang="en-US" sz="3000" dirty="0"/>
                  <a:t>Where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𝑝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sz="3000" dirty="0" smtClean="0"/>
                  <a:t>.</a:t>
                </a:r>
              </a:p>
              <a:p>
                <a:r>
                  <a:rPr lang="en-US" sz="3000" u="sng" dirty="0" smtClean="0">
                    <a:solidFill>
                      <a:schemeClr val="tx2"/>
                    </a:solidFill>
                  </a:rPr>
                  <a:t>Lemma 7.65: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⊨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sSub>
                        <m:sSubPr>
                          <m:ctrlPr>
                            <a:rPr lang="en-US" sz="3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3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𝜓</m:t>
                          </m:r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d>
                      <m:r>
                        <a:rPr lang="el-GR" sz="3000" i="1" smtClean="0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l-GR" sz="30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3000" i="1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3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∧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30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𝜓</m:t>
                          </m:r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30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sz="30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d>
                    </m:oMath>
                  </m:oMathPara>
                </a14:m>
                <a:endParaRPr lang="en-US" sz="3000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139" y="810171"/>
                <a:ext cx="9721215" cy="5741897"/>
              </a:xfrm>
              <a:blipFill rotWithShape="1">
                <a:blip r:embed="rId2"/>
                <a:stretch>
                  <a:fillRect l="-1694" t="-12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6433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94147"/>
                <a:ext cx="9721215" cy="5904656"/>
              </a:xfrm>
            </p:spPr>
            <p:txBody>
              <a:bodyPr>
                <a:noAutofit/>
              </a:bodyPr>
              <a:lstStyle/>
              <a:p>
                <a:r>
                  <a:rPr lang="en-US" sz="1800" u="sng" dirty="0" smtClean="0">
                    <a:solidFill>
                      <a:schemeClr val="tx2"/>
                    </a:solidFill>
                  </a:rPr>
                  <a:t>Definition 7.66 (Translation):</a:t>
                </a:r>
              </a:p>
              <a:p>
                <a:pPr marL="0" indent="0">
                  <a:buNone/>
                </a:pPr>
                <a:r>
                  <a:rPr lang="en-US" sz="1800" dirty="0"/>
                  <a:t>The translation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𝑡</m:t>
                    </m:r>
                    <m:r>
                      <a:rPr lang="en-US" sz="1800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𝐾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𝑅𝐶</m:t>
                        </m:r>
                        <m:r>
                          <a:rPr lang="en-US" sz="1800" i="1">
                            <a:latin typeface="Cambria Math"/>
                          </a:rPr>
                          <m:t>[]</m:t>
                        </m:r>
                      </m:sub>
                    </m:sSub>
                    <m:r>
                      <a:rPr lang="en-US" sz="1800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𝑅𝐶</m:t>
                        </m:r>
                      </m:sub>
                    </m:sSub>
                  </m:oMath>
                </a14:m>
                <a:r>
                  <a:rPr lang="en-US" sz="1800" dirty="0"/>
                  <a:t> is defined as follows:</a:t>
                </a:r>
                <a:endParaRPr lang="el-G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sz="18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</a:rPr>
                          <m:t>𝜑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800" b="0" i="1">
                            <a:latin typeface="Cambria Math"/>
                          </a:rPr>
                          <m:t>𝜑</m:t>
                        </m:r>
                        <m:r>
                          <a:rPr lang="en-US" sz="1800" b="0" i="1">
                            <a:latin typeface="Cambria Math"/>
                          </a:rPr>
                          <m:t>)</m:t>
                        </m:r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l-GR" sz="1800" b="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l-GR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→¬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l-GR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</m:d>
                        </m:e>
                      </m:d>
                      <m:r>
                        <a:rPr lang="el-GR" sz="1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)∧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l-GR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180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b="0" i="1" smtClean="0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l-GR" sz="18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l-GR" sz="1800" b="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</m:d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el-GR" sz="1800" b="0" i="1" smtClean="0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l-GR" sz="18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l-GR" sz="1800" b="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l-GR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d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d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d>
                    </m:oMath>
                  </m:oMathPara>
                </a14:m>
                <a:endParaRPr lang="el-GR" sz="1800" dirty="0">
                  <a:ea typeface="Cambria Math"/>
                </a:endParaRPr>
              </a:p>
              <a:p>
                <a:r>
                  <a:rPr lang="en-US" sz="1800" u="sng" dirty="0">
                    <a:solidFill>
                      <a:schemeClr val="tx2"/>
                    </a:solidFill>
                    <a:ea typeface="Cambria Math"/>
                  </a:rPr>
                  <a:t>Definition </a:t>
                </a:r>
                <a:r>
                  <a:rPr lang="en-US" sz="1800" u="sng" dirty="0" smtClean="0">
                    <a:solidFill>
                      <a:schemeClr val="tx2"/>
                    </a:solidFill>
                    <a:ea typeface="Cambria Math"/>
                  </a:rPr>
                  <a:t>7.67 </a:t>
                </a:r>
                <a:r>
                  <a:rPr lang="en-US" sz="1800" u="sng" dirty="0">
                    <a:solidFill>
                      <a:schemeClr val="tx2"/>
                    </a:solidFill>
                    <a:ea typeface="Cambria Math"/>
                  </a:rPr>
                  <a:t>(Complexity):</a:t>
                </a: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The complexity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 :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𝐾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𝑅𝐶</m:t>
                        </m:r>
                        <m:r>
                          <a:rPr lang="en-US" sz="1800" b="0" i="1" smtClean="0">
                            <a:latin typeface="Cambria Math"/>
                          </a:rPr>
                          <m:t>[]</m:t>
                        </m:r>
                      </m:sub>
                    </m:sSub>
                    <m:r>
                      <a:rPr lang="en-US" sz="1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1800" dirty="0">
                    <a:ea typeface="Cambria Math"/>
                  </a:rPr>
                  <a:t> is defined as follows: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l-GR" sz="1800" i="1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</a:rPr>
                          <m:t>𝜑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=1+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/>
                        </m:limLow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 </a:t>
                </a:r>
                <a:endParaRPr lang="el-G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=1+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l-GR" sz="180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1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el-GR" sz="1800" b="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l-GR" sz="1800" b="0" i="1" smtClean="0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=1+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l-GR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18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94147"/>
                <a:ext cx="9721215" cy="5904656"/>
              </a:xfrm>
              <a:blipFill rotWithShape="1">
                <a:blip r:embed="rId2"/>
                <a:stretch>
                  <a:fillRect l="-502" t="-413" b="-75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3850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738163"/>
                <a:ext cx="9721215" cy="5597881"/>
              </a:xfrm>
            </p:spPr>
            <p:txBody>
              <a:bodyPr>
                <a:normAutofit/>
              </a:bodyPr>
              <a:lstStyle/>
              <a:p>
                <a:r>
                  <a:rPr lang="en-US" sz="2800" u="sng" dirty="0" smtClean="0">
                    <a:solidFill>
                      <a:schemeClr val="tx2"/>
                    </a:solidFill>
                  </a:rPr>
                  <a:t>Lemma 7.</a:t>
                </a:r>
                <a:r>
                  <a:rPr lang="el-GR" sz="2800" u="sng" dirty="0" smtClean="0">
                    <a:solidFill>
                      <a:schemeClr val="tx2"/>
                    </a:solidFill>
                  </a:rPr>
                  <a:t>68</a:t>
                </a:r>
                <a:r>
                  <a:rPr lang="en-US" sz="2800" u="sng" dirty="0" smtClean="0">
                    <a:solidFill>
                      <a:schemeClr val="tx2"/>
                    </a:solidFill>
                  </a:rPr>
                  <a:t>:</a:t>
                </a:r>
                <a:endParaRPr lang="en-US" sz="2800" u="sng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𝜑</m:t>
                    </m:r>
                    <m:r>
                      <a:rPr lang="el-GR" sz="2400" i="1">
                        <a:latin typeface="Cambria Math"/>
                      </a:rPr>
                      <m:t>,</m:t>
                    </m:r>
                    <m:r>
                      <a:rPr lang="el-GR" sz="2400" i="1">
                        <a:latin typeface="Cambria Math"/>
                      </a:rPr>
                      <m:t>𝜓</m:t>
                    </m:r>
                  </m:oMath>
                </a14:m>
                <a:r>
                  <a:rPr lang="el-GR" sz="2400" dirty="0"/>
                  <a:t> </a:t>
                </a:r>
                <a:r>
                  <a:rPr lang="en-US" sz="2400" dirty="0"/>
                  <a:t>and</a:t>
                </a:r>
                <a:r>
                  <a:rPr lang="el-GR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𝜒</m:t>
                    </m:r>
                  </m:oMath>
                </a14:m>
                <a:r>
                  <a:rPr lang="el-GR" sz="2400" dirty="0"/>
                  <a:t>: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𝜑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𝑆𝑢𝑏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→¬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𝜓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</m:oMath>
                </a14:m>
                <a:endParaRPr lang="en-US" sz="2400" dirty="0">
                  <a:ea typeface="Cambria Math"/>
                </a:endParaRP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l-GR" sz="2400" dirty="0" smtClean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l-GR" sz="24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c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400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400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l-GR" sz="2400" b="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l-GR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sz="2400" i="1"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400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</m:oMath>
                </a14:m>
                <a:endParaRPr lang="el-GR" sz="1800" dirty="0" smtClean="0"/>
              </a:p>
              <a:p>
                <a:pPr marL="422601" lvl="1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738163"/>
                <a:ext cx="9721215" cy="5597881"/>
              </a:xfrm>
              <a:blipFill rotWithShape="1">
                <a:blip r:embed="rId2"/>
                <a:stretch>
                  <a:fillRect l="-1066" t="-8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8921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738163"/>
                <a:ext cx="9721215" cy="559788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chemeClr val="tx2"/>
                    </a:solidFill>
                  </a:rPr>
                  <a:t>Proof: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  <a:ea typeface="Cambria Math"/>
                        </a:rPr>
                        <m:t>c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>
                    <a:ea typeface="Cambria Math"/>
                  </a:rPr>
                  <a:t>Assume without loss of generality,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</m:d>
                  </m:oMath>
                </a14:m>
                <a:r>
                  <a:rPr lang="en-US" sz="2400" dirty="0"/>
                  <a:t>. Then :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  <a:ea typeface="Cambria Math"/>
                        </a:rPr>
                        <m:t>c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5+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  <a:ea typeface="Cambria Math"/>
                                    </a:rPr>
                                    <m:t>max</m:t>
                                  </m:r>
                                </m:e>
                                <m:lim/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𝜒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=5+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+5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  <a:ea typeface="Cambria Math"/>
                                    </a:rPr>
                                    <m:t>max</m:t>
                                  </m:r>
                                </m:e>
                                <m:lim/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  <m:t>𝜒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5+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+5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l-GR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l-GR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∧¬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∧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</m:d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</m:d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l-GR" sz="2400" b="0" i="1" smtClean="0">
                          <a:latin typeface="Cambria Math"/>
                        </a:rPr>
                        <m:t>2+</m:t>
                      </m:r>
                    </m:oMath>
                  </m:oMathPara>
                </a14:m>
                <a:endParaRPr lang="el-GR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  <a:ea typeface="Cambria Math"/>
                                        </a:rPr>
                                        <m:t>max</m:t>
                                      </m:r>
                                    </m:e>
                                    <m:lim/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func>
                                        <m:func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max</m:t>
                                              </m:r>
                                            </m:e>
                                            <m:lim/>
                                          </m:limLow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𝑐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l-GR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,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40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5+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𝑐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l-GR" sz="24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l-GR" sz="24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𝜑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d>
                                              <m: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𝑐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l-GR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2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𝜓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5+</m:t>
                                              </m:r>
                                              <m: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𝑐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l-GR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  <m:d>
                                            <m:dPr>
                                              <m:ctrlPr>
                                                <a:rPr lang="el-GR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l-GR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𝜒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l-GR" sz="240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=5+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5+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l-GR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l-GR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=5+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l-GR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l-GR" sz="2400" dirty="0" smtClean="0"/>
                  <a:t>+</a:t>
                </a:r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l-GR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l-GR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738163"/>
                <a:ext cx="9721215" cy="5597881"/>
              </a:xfrm>
              <a:blipFill rotWithShape="1">
                <a:blip r:embed="rId2"/>
                <a:stretch>
                  <a:fillRect l="-1506" t="-545" b="-80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2186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450131"/>
                <a:ext cx="9721215" cy="588591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Lemma 7.69:</a:t>
                </a:r>
                <a:endParaRPr lang="en-US" u="sng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For all 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latin typeface="Cambria Math"/>
                          </a:rPr>
                          <m:t>𝑅𝐶</m:t>
                        </m:r>
                        <m:r>
                          <a:rPr lang="en-US" b="0" i="1" smtClean="0">
                            <a:latin typeface="Cambria Math"/>
                          </a:rPr>
                          <m:t>[]</m:t>
                        </m:r>
                      </m:sub>
                    </m:sSub>
                  </m:oMath>
                </a14:m>
                <a:r>
                  <a:rPr lang="en-US" dirty="0"/>
                  <a:t> it is the case that </a:t>
                </a:r>
                <a:endParaRPr lang="el-GR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endParaRPr lang="el-GR" dirty="0"/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chemeClr val="tx2"/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dirty="0"/>
                  <a:t>Is similar to the proof of Lemma 7.24</a:t>
                </a:r>
              </a:p>
              <a:p>
                <a:r>
                  <a:rPr lang="en-US" sz="3600" u="sng">
                    <a:solidFill>
                      <a:schemeClr val="tx2"/>
                    </a:solidFill>
                  </a:rPr>
                  <a:t>Theorem </a:t>
                </a:r>
                <a:r>
                  <a:rPr lang="en-US" sz="3600" u="sng" smtClean="0">
                    <a:solidFill>
                      <a:schemeClr val="tx2"/>
                    </a:solidFill>
                  </a:rPr>
                  <a:t>7.70 </a:t>
                </a:r>
                <a:r>
                  <a:rPr lang="en-US" sz="3600" u="sng" dirty="0">
                    <a:solidFill>
                      <a:schemeClr val="tx2"/>
                    </a:solidFill>
                  </a:rPr>
                  <a:t>(Completeness):</a:t>
                </a:r>
              </a:p>
              <a:p>
                <a:pPr marL="0" lvl="0" indent="0">
                  <a:buNone/>
                </a:pPr>
                <a:r>
                  <a:rPr lang="en-US" sz="3600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600" i="1">
                            <a:latin typeface="Cambria Math"/>
                          </a:rPr>
                          <m:t>𝜑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𝐾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𝑅𝐶</m:t>
                        </m:r>
                        <m:r>
                          <a:rPr lang="en-US" sz="3600" b="0" i="1" smtClean="0">
                            <a:latin typeface="Cambria Math"/>
                          </a:rPr>
                          <m:t>[]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l-GR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</a:rPr>
                  <a:t>implies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3600" u="sng" dirty="0">
                    <a:solidFill>
                      <a:schemeClr val="tx2"/>
                    </a:solidFill>
                  </a:rPr>
                  <a:t>Proof:</a:t>
                </a:r>
              </a:p>
              <a:p>
                <a:pPr marL="0" lvl="0" indent="0">
                  <a:buNone/>
                </a:pPr>
                <a:r>
                  <a:rPr lang="en-US" sz="3600" dirty="0">
                    <a:solidFill>
                      <a:prstClr val="black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l-GR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⊨</m:t>
                    </m:r>
                    <m:r>
                      <a:rPr lang="el-GR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</a:rPr>
                  <a:t>. Therefore</a:t>
                </a:r>
                <a:r>
                  <a:rPr lang="el-GR" sz="36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⊨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(by the soundness) and by Lemma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7.69  </a:t>
                </a:r>
                <a:r>
                  <a:rPr lang="en-US" sz="3600" dirty="0">
                    <a:solidFill>
                      <a:prstClr val="black"/>
                    </a:solidFill>
                  </a:rPr>
                  <a:t>holds that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36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/>
                  <a:t>. Because of the fact that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/>
                  <a:t> doesn’t contain any </a:t>
                </a:r>
                <a:r>
                  <a:rPr lang="en-US" sz="3600" dirty="0" smtClean="0"/>
                  <a:t>announcement operators,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𝑆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5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𝑅𝐶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⊢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/>
                  <a:t> (Theorem </a:t>
                </a:r>
                <a:r>
                  <a:rPr lang="en-US" sz="3600" dirty="0" smtClean="0"/>
                  <a:t>7.62) </a:t>
                </a:r>
                <a:r>
                  <a:rPr lang="en-US" sz="3600" dirty="0"/>
                  <a:t>We also have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ARC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/>
                  <a:t> as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𝑆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5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𝑅𝐶</m:t>
                    </m:r>
                  </m:oMath>
                </a14:m>
                <a:r>
                  <a:rPr lang="en-US" sz="3600" dirty="0"/>
                  <a:t> is subsystem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PARC</m:t>
                    </m:r>
                  </m:oMath>
                </a14:m>
                <a:r>
                  <a:rPr lang="en-US" sz="3600" dirty="0" smtClean="0"/>
                  <a:t>. </a:t>
                </a:r>
                <a:r>
                  <a:rPr lang="en-US" sz="3600" dirty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PARC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36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3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/>
                  <a:t>, it follows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PARC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⊢</m:t>
                    </m:r>
                    <m:r>
                      <a:rPr lang="el-GR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.</a:t>
                </a:r>
                <a:endParaRPr lang="el-GR" sz="4000" dirty="0"/>
              </a:p>
              <a:p>
                <a:pPr marL="0" indent="0">
                  <a:buNone/>
                </a:pPr>
                <a:r>
                  <a:rPr lang="en-US" sz="4400" dirty="0">
                    <a:sym typeface="Wingdings"/>
                  </a:rPr>
                  <a:t>			</a:t>
                </a:r>
                <a:r>
                  <a:rPr lang="el-GR" sz="5400" dirty="0">
                    <a:solidFill>
                      <a:srgbClr val="FF0000"/>
                    </a:solidFill>
                    <a:sym typeface="Wingdings"/>
                  </a:rPr>
                  <a:t></a:t>
                </a:r>
                <a:endParaRPr lang="en-US" sz="4400" dirty="0">
                  <a:solidFill>
                    <a:srgbClr val="FF0000"/>
                  </a:solidFill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450131"/>
                <a:ext cx="9721215" cy="5885913"/>
              </a:xfrm>
              <a:blipFill rotWithShape="1">
                <a:blip r:embed="rId2"/>
                <a:stretch>
                  <a:fillRect l="-1506" t="-19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57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0070" y="594147"/>
            <a:ext cx="9721215" cy="57418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proof system </a:t>
            </a:r>
            <a:r>
              <a:rPr lang="en-US" sz="3200" dirty="0" smtClean="0">
                <a:latin typeface="Calisto MT" pitchFamily="18" charset="0"/>
              </a:rPr>
              <a:t>S5C</a:t>
            </a:r>
            <a:endParaRPr lang="en-US" sz="3200" dirty="0">
              <a:latin typeface="Calisto MT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7" y="1530250"/>
            <a:ext cx="10297144" cy="43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450131"/>
                <a:ext cx="9721215" cy="6480720"/>
              </a:xfrm>
              <a:noFill/>
            </p:spPr>
            <p:txBody>
              <a:bodyPr>
                <a:normAutofit fontScale="25000" lnSpcReduction="20000"/>
              </a:bodyPr>
              <a:lstStyle/>
              <a:p>
                <a:r>
                  <a:rPr lang="en-US" sz="7600" u="sng" dirty="0" smtClean="0">
                    <a:solidFill>
                      <a:schemeClr val="tx2"/>
                    </a:solidFill>
                  </a:rPr>
                  <a:t>Definition 7.8(Closure):</a:t>
                </a:r>
              </a:p>
              <a:p>
                <a:pPr marL="0" indent="0">
                  <a:buNone/>
                </a:pPr>
                <a:r>
                  <a:rPr lang="en-US" sz="7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7600" b="0" i="1" smtClean="0">
                        <a:latin typeface="Cambria Math"/>
                      </a:rPr>
                      <m:t>𝑐𝑙</m:t>
                    </m:r>
                    <m:r>
                      <a:rPr lang="en-US" sz="7600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l-GR" sz="7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76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76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  <m:r>
                      <a:rPr lang="en-US" sz="7600" i="1" smtClean="0">
                        <a:latin typeface="Cambria Math"/>
                        <a:ea typeface="Cambria Math"/>
                      </a:rPr>
                      <m:t>→℘</m:t>
                    </m:r>
                    <m:d>
                      <m:dPr>
                        <m:ctrlPr>
                          <a:rPr lang="en-US" sz="76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7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7600" i="1">
                                <a:latin typeface="Cambria Math"/>
                                <a:ea typeface="Cambria Math"/>
                              </a:rPr>
                              <m:t>ℒ</m:t>
                            </m:r>
                          </m:e>
                          <m:sub>
                            <m:r>
                              <a:rPr lang="en-US" sz="7600" i="1">
                                <a:latin typeface="Cambria Math"/>
                                <a:ea typeface="Cambria Math"/>
                              </a:rPr>
                              <m:t>𝐾𝐶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7600" dirty="0" smtClean="0"/>
                  <a:t>, be the function such that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7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76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76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7600" dirty="0" smtClean="0"/>
                  <a:t>, </a:t>
                </a:r>
                <a14:m>
                  <m:oMath xmlns:m="http://schemas.openxmlformats.org/officeDocument/2006/math">
                    <m:r>
                      <a:rPr lang="en-US" sz="7600" i="1">
                        <a:latin typeface="Cambria Math"/>
                      </a:rPr>
                      <m:t>𝑐𝑙</m:t>
                    </m:r>
                    <m:d>
                      <m:dPr>
                        <m:ctrlPr>
                          <a:rPr lang="en-US" sz="7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7600" b="0" i="1" smtClean="0">
                            <a:latin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7600" dirty="0" smtClean="0"/>
                  <a:t> is the smallest set such that: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7600" dirty="0"/>
                  <a:t> </a:t>
                </a:r>
                <a14:m>
                  <m:oMath xmlns:m="http://schemas.openxmlformats.org/officeDocument/2006/math">
                    <m:r>
                      <a:rPr lang="el-GR" sz="76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76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7600" b="0" i="1" smtClean="0"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76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76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7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7600" dirty="0" smtClean="0"/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7600" dirty="0" smtClean="0"/>
                  <a:t>If </a:t>
                </a:r>
                <a14:m>
                  <m:oMath xmlns:m="http://schemas.openxmlformats.org/officeDocument/2006/math">
                    <m:r>
                      <a:rPr lang="el-GR" sz="7600" i="1" dirty="0"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76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76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76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76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7600" dirty="0"/>
                  <a:t>,</a:t>
                </a:r>
                <a:r>
                  <a:rPr lang="el-GR" sz="7600" dirty="0" smtClean="0"/>
                  <a:t> </a:t>
                </a:r>
                <a:r>
                  <a:rPr lang="en-US" sz="76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7600" b="0" i="1" smtClean="0">
                        <a:latin typeface="Cambria Math"/>
                      </a:rPr>
                      <m:t>𝑆𝑢𝑏</m:t>
                    </m:r>
                    <m:r>
                      <a:rPr lang="en-US" sz="7600" b="0" i="1" smtClean="0">
                        <a:latin typeface="Cambria Math"/>
                      </a:rPr>
                      <m:t>(</m:t>
                    </m:r>
                    <m:r>
                      <a:rPr lang="el-GR" sz="7600" b="0" i="1" smtClean="0">
                        <a:latin typeface="Cambria Math"/>
                      </a:rPr>
                      <m:t>𝜓</m:t>
                    </m:r>
                    <m:r>
                      <a:rPr lang="el-GR" sz="7600" b="0" i="1" smtClean="0">
                        <a:latin typeface="Cambria Math"/>
                      </a:rPr>
                      <m:t>)⊆</m:t>
                    </m:r>
                    <m:r>
                      <a:rPr lang="en-US" sz="7600" b="0" i="1" smtClean="0"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76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76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7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7600" dirty="0" smtClean="0"/>
                  <a:t> (</a:t>
                </a:r>
                <a:r>
                  <a:rPr lang="en-US" sz="76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7600" i="1">
                        <a:latin typeface="Cambria Math"/>
                      </a:rPr>
                      <m:t>𝑆𝑢𝑏</m:t>
                    </m:r>
                    <m:r>
                      <a:rPr lang="en-US" sz="7600" i="1">
                        <a:latin typeface="Cambria Math"/>
                      </a:rPr>
                      <m:t>(</m:t>
                    </m:r>
                    <m:r>
                      <a:rPr lang="el-GR" sz="7600" i="1">
                        <a:latin typeface="Cambria Math"/>
                      </a:rPr>
                      <m:t>𝜓</m:t>
                    </m:r>
                    <m:r>
                      <a:rPr lang="el-GR" sz="7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7600" dirty="0" smtClean="0"/>
                  <a:t> is the set of </a:t>
                </a:r>
                <a:r>
                  <a:rPr lang="en-US" sz="7600" dirty="0" err="1" smtClean="0"/>
                  <a:t>subformulas</a:t>
                </a:r>
                <a:r>
                  <a:rPr lang="en-US" sz="7600" dirty="0" smtClean="0"/>
                  <a:t> of </a:t>
                </a:r>
                <a14:m>
                  <m:oMath xmlns:m="http://schemas.openxmlformats.org/officeDocument/2006/math">
                    <m:r>
                      <a:rPr lang="el-GR" sz="7600" i="1">
                        <a:latin typeface="Cambria Math"/>
                      </a:rPr>
                      <m:t>𝜓</m:t>
                    </m:r>
                  </m:oMath>
                </a14:m>
                <a:r>
                  <a:rPr lang="el-GR" sz="7600" dirty="0" smtClean="0"/>
                  <a:t>),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7600" dirty="0" smtClean="0"/>
                  <a:t>If </a:t>
                </a:r>
                <a14:m>
                  <m:oMath xmlns:m="http://schemas.openxmlformats.org/officeDocument/2006/math">
                    <m:r>
                      <a:rPr lang="el-GR" sz="7600" i="1" dirty="0"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76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7600" dirty="0" smtClean="0"/>
                  <a:t> and </a:t>
                </a:r>
                <a14:m>
                  <m:oMath xmlns:m="http://schemas.openxmlformats.org/officeDocument/2006/math">
                    <m:r>
                      <a:rPr lang="el-GR" sz="7600" i="1">
                        <a:latin typeface="Cambria Math"/>
                      </a:rPr>
                      <m:t>𝜓</m:t>
                    </m:r>
                  </m:oMath>
                </a14:m>
                <a:r>
                  <a:rPr lang="en-US" sz="7600" dirty="0" smtClean="0"/>
                  <a:t> is not a negation, then </a:t>
                </a:r>
                <a14:m>
                  <m:oMath xmlns:m="http://schemas.openxmlformats.org/officeDocument/2006/math">
                    <m:r>
                      <a:rPr lang="en-US" sz="7600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7600" b="0" i="1" smtClean="0">
                        <a:latin typeface="Cambria Math"/>
                        <a:ea typeface="Cambria Math"/>
                      </a:rPr>
                      <m:t>𝜓</m:t>
                    </m:r>
                    <m:r>
                      <a:rPr lang="el-GR" sz="76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7600" b="0" i="1" smtClean="0">
                        <a:latin typeface="Cambria Math"/>
                        <a:ea typeface="Cambria Math"/>
                      </a:rPr>
                      <m:t>𝑐𝑙</m:t>
                    </m:r>
                    <m:r>
                      <a:rPr lang="en-US" sz="76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76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7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sz="7600" dirty="0" smtClean="0"/>
                  <a:t>,</a:t>
                </a:r>
              </a:p>
              <a:p>
                <a:pPr marL="936951" lvl="1" indent="-514350">
                  <a:buFont typeface="+mj-lt"/>
                  <a:buAutoNum type="arabicPeriod"/>
                </a:pPr>
                <a:r>
                  <a:rPr lang="en-US" sz="7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7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76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7600" b="0" i="1" smtClean="0">
                        <a:latin typeface="Cambria Math"/>
                      </a:rPr>
                      <m:t>𝜓</m:t>
                    </m:r>
                    <m:r>
                      <a:rPr lang="en-US" sz="76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7600" b="0" i="1" smtClean="0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76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7600" dirty="0" smtClean="0"/>
                  <a:t>, then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76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7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6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76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7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6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76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l-GR" sz="7600" b="0" i="1" smtClean="0">
                            <a:latin typeface="Cambria Math"/>
                          </a:rPr>
                          <m:t>𝜓</m:t>
                        </m:r>
                        <m:r>
                          <a:rPr lang="en-US" sz="7600" b="0" i="1" smtClean="0">
                            <a:latin typeface="Cambria Math"/>
                          </a:rPr>
                          <m:t>|</m:t>
                        </m:r>
                        <m:r>
                          <a:rPr lang="en-US" sz="76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76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7600" b="0" i="0" smtClean="0">
                            <a:latin typeface="Cambria Math"/>
                            <a:ea typeface="Cambria Math"/>
                          </a:rPr>
                          <m:t>B</m:t>
                        </m:r>
                      </m:e>
                    </m:d>
                    <m:r>
                      <a:rPr lang="en-US" sz="760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l-GR" sz="7600" dirty="0" smtClean="0"/>
                  <a:t>.</a:t>
                </a:r>
                <a:endParaRPr lang="el-GR" sz="7600" dirty="0"/>
              </a:p>
              <a:p>
                <a:r>
                  <a:rPr lang="en-US" sz="7600" u="sng" dirty="0" smtClean="0">
                    <a:solidFill>
                      <a:schemeClr val="tx2"/>
                    </a:solidFill>
                  </a:rPr>
                  <a:t>Lemma 7.9: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760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d>
                  </m:oMath>
                </a14:m>
                <a:r>
                  <a:rPr lang="el-GR" sz="7600" dirty="0" smtClean="0"/>
                  <a:t> </a:t>
                </a:r>
                <a:r>
                  <a:rPr lang="en-US" sz="7600" dirty="0" smtClean="0"/>
                  <a:t>is finite for all 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7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7600" i="1">
                            <a:latin typeface="Cambria Math"/>
                            <a:ea typeface="Cambria Math"/>
                          </a:rPr>
                          <m:t>𝐾𝐶</m:t>
                        </m:r>
                      </m:sub>
                    </m:sSub>
                  </m:oMath>
                </a14:m>
                <a:r>
                  <a:rPr lang="en-US" sz="76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7600" u="sng" dirty="0" smtClean="0">
                    <a:solidFill>
                      <a:schemeClr val="tx2"/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sz="7600" dirty="0" smtClean="0"/>
                  <a:t>By induction to </a:t>
                </a:r>
                <a14:m>
                  <m:oMath xmlns:m="http://schemas.openxmlformats.org/officeDocument/2006/math">
                    <m:r>
                      <a:rPr lang="el-GR" sz="76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76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7600" dirty="0" smtClean="0"/>
                  <a:t>Base case: If </a:t>
                </a:r>
                <a14:m>
                  <m:oMath xmlns:m="http://schemas.openxmlformats.org/officeDocument/2006/math">
                    <m:r>
                      <a:rPr lang="el-GR" sz="76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7600" dirty="0" smtClean="0"/>
                  <a:t> is a propositional variable </a:t>
                </a:r>
                <a14:m>
                  <m:oMath xmlns:m="http://schemas.openxmlformats.org/officeDocument/2006/math">
                    <m:r>
                      <a:rPr lang="en-US" sz="76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7600" dirty="0" smtClean="0"/>
                  <a:t>, then the closure of </a:t>
                </a:r>
                <a14:m>
                  <m:oMath xmlns:m="http://schemas.openxmlformats.org/officeDocument/2006/math">
                    <m:r>
                      <a:rPr lang="el-GR" sz="76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7600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7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76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7600" b="0" i="1" smtClean="0">
                            <a:latin typeface="Cambria Math"/>
                          </a:rPr>
                          <m:t>,¬</m:t>
                        </m:r>
                        <m:r>
                          <a:rPr lang="en-US" sz="76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7600" dirty="0" smtClean="0"/>
                  <a:t>, which is finite.</a:t>
                </a:r>
              </a:p>
              <a:p>
                <a:pPr marL="0" indent="0">
                  <a:buNone/>
                </a:pPr>
                <a:r>
                  <a:rPr lang="en-US" sz="7600" dirty="0" smtClean="0"/>
                  <a:t>Induction hypothesis: </a:t>
                </a:r>
                <a14:m>
                  <m:oMath xmlns:m="http://schemas.openxmlformats.org/officeDocument/2006/math"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7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76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7600" dirty="0" smtClean="0"/>
                  <a:t> are finite.</a:t>
                </a:r>
              </a:p>
              <a:p>
                <a:pPr marL="0" indent="0">
                  <a:buNone/>
                </a:pPr>
                <a:r>
                  <a:rPr lang="en-US" sz="7600" dirty="0" smtClean="0"/>
                  <a:t>Induction step:</a:t>
                </a:r>
              </a:p>
              <a:p>
                <a:pPr marL="879801" lvl="1" indent="-457200"/>
                <a:r>
                  <a:rPr lang="en-US" sz="7600" dirty="0" smtClean="0"/>
                  <a:t>The case for </a:t>
                </a:r>
                <a14:m>
                  <m:oMath xmlns:m="http://schemas.openxmlformats.org/officeDocument/2006/math">
                    <m:r>
                      <a:rPr lang="en-US" sz="7600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l-GR" sz="7600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l-GR" sz="7600" dirty="0" smtClean="0"/>
                  <a:t>: </a:t>
                </a:r>
                <a:r>
                  <a:rPr lang="en-US" sz="7600" dirty="0" smtClean="0"/>
                  <a:t>the closure of our case is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7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7600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n-US" sz="76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7600" dirty="0" smtClean="0"/>
                  <a:t>. By induction hypothesis we know that </a:t>
                </a:r>
                <a14:m>
                  <m:oMath xmlns:m="http://schemas.openxmlformats.org/officeDocument/2006/math"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7600" dirty="0" smtClean="0"/>
                  <a:t> is finite so the set is also finite.</a:t>
                </a:r>
              </a:p>
              <a:p>
                <a:pPr marL="879801" lvl="1" indent="-457200"/>
                <a:r>
                  <a:rPr lang="en-US" sz="7600" dirty="0" smtClean="0"/>
                  <a:t>The case for</a:t>
                </a:r>
                <a:r>
                  <a:rPr lang="el-GR" sz="76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7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7600" i="1">
                            <a:latin typeface="Cambria Math"/>
                          </a:rPr>
                          <m:t>𝜑</m:t>
                        </m:r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m:rPr>
                            <m:nor/>
                          </m:rPr>
                          <a:rPr lang="el-GR" sz="7600" i="1" dirty="0"/>
                          <m:t> </m:t>
                        </m:r>
                      </m:e>
                    </m:d>
                  </m:oMath>
                </a14:m>
                <a:r>
                  <a:rPr lang="el-GR" sz="7600" dirty="0" smtClean="0"/>
                  <a:t>: </a:t>
                </a:r>
                <a:r>
                  <a:rPr lang="en-US" sz="7600" dirty="0" smtClean="0"/>
                  <a:t>the closure of our case is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76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l-GR" sz="7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7600" i="1">
                                <a:latin typeface="Cambria Math"/>
                              </a:rPr>
                              <m:t>𝜑</m:t>
                            </m:r>
                            <m:r>
                              <a:rPr lang="el-GR" sz="7600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l-GR" sz="76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  <m:r>
                              <m:rPr>
                                <m:nor/>
                              </m:rPr>
                              <a:rPr lang="el-GR" sz="7600" i="1" dirty="0"/>
                              <m:t>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7600" b="0" i="0" dirty="0" smtClean="0">
                            <a:latin typeface="Cambria Math"/>
                          </a:rPr>
                          <m:t>,</m:t>
                        </m:r>
                        <m:r>
                          <a:rPr lang="en-US" sz="7600" b="0" i="1" dirty="0" smtClean="0">
                            <a:latin typeface="Cambria Math"/>
                            <a:ea typeface="Cambria Math"/>
                          </a:rPr>
                          <m:t>¬</m:t>
                        </m:r>
                        <m:d>
                          <m:dPr>
                            <m:ctrlPr>
                              <a:rPr lang="el-GR" sz="7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7600" i="1">
                                <a:latin typeface="Cambria Math"/>
                              </a:rPr>
                              <m:t>𝜑</m:t>
                            </m:r>
                            <m:r>
                              <a:rPr lang="el-GR" sz="7600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l-GR" sz="76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  <m:r>
                              <m:rPr>
                                <m:nor/>
                              </m:rPr>
                              <a:rPr lang="el-GR" sz="7600" i="1" dirty="0"/>
                              <m:t> </m:t>
                            </m:r>
                          </m:e>
                        </m:d>
                      </m:e>
                    </m:d>
                    <m:r>
                      <a:rPr lang="en-US" sz="76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l-GR" sz="76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76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l-GR" sz="7600" dirty="0" smtClean="0"/>
                  <a:t>.</a:t>
                </a:r>
                <a:r>
                  <a:rPr lang="el-GR" sz="7600" dirty="0"/>
                  <a:t> </a:t>
                </a:r>
                <a:r>
                  <a:rPr lang="en-US" sz="7600" dirty="0" smtClean="0"/>
                  <a:t>By induction hypothesis </a:t>
                </a:r>
                <a14:m>
                  <m:oMath xmlns:m="http://schemas.openxmlformats.org/officeDocument/2006/math"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7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76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7600" dirty="0" smtClean="0"/>
                  <a:t> are finite so our set is also finite.</a:t>
                </a:r>
              </a:p>
              <a:p>
                <a:pPr marL="879801" lvl="1" indent="-457200"/>
                <a:r>
                  <a:rPr lang="en-US" sz="7600" dirty="0" smtClean="0"/>
                  <a:t>The case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76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76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l-GR" sz="7600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l-GR" sz="7600" dirty="0" smtClean="0"/>
                  <a:t>: </a:t>
                </a:r>
                <a:r>
                  <a:rPr lang="en-US" sz="7600" dirty="0" smtClean="0"/>
                  <a:t>the closure of our case is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76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7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6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76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7600" i="1">
                            <a:latin typeface="Cambria Math"/>
                          </a:rPr>
                          <m:t>𝜑</m:t>
                        </m:r>
                        <m:r>
                          <a:rPr lang="en-US" sz="7600" b="0" i="1" smtClean="0">
                            <a:latin typeface="Cambria Math"/>
                          </a:rPr>
                          <m:t>,</m:t>
                        </m:r>
                        <m:r>
                          <a:rPr lang="en-US" sz="7600" b="0" i="1" smtClean="0">
                            <a:latin typeface="Cambria Math"/>
                            <a:ea typeface="Cambria Math"/>
                          </a:rPr>
                          <m:t>¬</m:t>
                        </m:r>
                        <m:sSub>
                          <m:sSubPr>
                            <m:ctrlPr>
                              <a:rPr lang="en-US" sz="7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6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76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sz="7600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sz="76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7600" dirty="0" smtClean="0"/>
                  <a:t>. By induction hypothesis we know that </a:t>
                </a:r>
                <a14:m>
                  <m:oMath xmlns:m="http://schemas.openxmlformats.org/officeDocument/2006/math"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7600" dirty="0" smtClean="0"/>
                  <a:t> is finite so our set is also finite. </a:t>
                </a:r>
              </a:p>
              <a:p>
                <a:pPr marL="879801" lvl="1" indent="-457200"/>
                <a:r>
                  <a:rPr lang="en-US" sz="7600" dirty="0" smtClean="0"/>
                  <a:t>The case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76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76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l-GR" sz="7600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l-GR" sz="7600" dirty="0" smtClean="0"/>
                  <a:t>: </a:t>
                </a:r>
                <a:r>
                  <a:rPr lang="en-US" sz="7600" dirty="0" smtClean="0"/>
                  <a:t>the closure of our case is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7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7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76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l-GR" sz="7600" i="1">
                            <a:latin typeface="Cambria Math"/>
                          </a:rPr>
                          <m:t>𝜑</m:t>
                        </m:r>
                        <m:r>
                          <a:rPr lang="en-US" sz="7600" i="1">
                            <a:latin typeface="Cambria Math"/>
                          </a:rPr>
                          <m:t>,</m:t>
                        </m:r>
                        <m:r>
                          <a:rPr lang="en-US" sz="7600" i="1">
                            <a:latin typeface="Cambria Math"/>
                            <a:ea typeface="Cambria Math"/>
                          </a:rPr>
                          <m:t>¬</m:t>
                        </m:r>
                        <m:sSub>
                          <m:sSubPr>
                            <m:ctrlPr>
                              <a:rPr lang="en-US" sz="7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76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l-GR" sz="7600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sz="7600" i="1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76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7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6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76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7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76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l-GR" sz="7600" b="0" i="1" smtClean="0">
                            <a:latin typeface="Cambria Math"/>
                          </a:rPr>
                          <m:t>𝜑</m:t>
                        </m:r>
                        <m:r>
                          <a:rPr lang="el-GR" sz="7600" b="0" i="1" smtClean="0">
                            <a:latin typeface="Cambria Math"/>
                          </a:rPr>
                          <m:t>,¬</m:t>
                        </m:r>
                        <m:sSub>
                          <m:sSubPr>
                            <m:ctrlPr>
                              <a:rPr lang="en-US" sz="7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6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76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7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76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l-GR" sz="7600" b="0" i="1" smtClean="0">
                            <a:latin typeface="Cambria Math"/>
                          </a:rPr>
                          <m:t>𝜑</m:t>
                        </m:r>
                        <m:r>
                          <a:rPr lang="en-US" sz="7600" i="1">
                            <a:latin typeface="Cambria Math"/>
                          </a:rPr>
                          <m:t>|</m:t>
                        </m:r>
                        <m:r>
                          <a:rPr lang="en-US" sz="7600" i="1">
                            <a:latin typeface="Cambria Math"/>
                          </a:rPr>
                          <m:t>𝑎</m:t>
                        </m:r>
                        <m:r>
                          <a:rPr lang="en-US" sz="76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7600">
                            <a:latin typeface="Cambria Math"/>
                            <a:ea typeface="Cambria Math"/>
                          </a:rPr>
                          <m:t>B</m:t>
                        </m:r>
                      </m:e>
                    </m:d>
                    <m:r>
                      <a:rPr lang="en-US" sz="76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l-GR" sz="7600" dirty="0" smtClean="0"/>
                  <a:t>.</a:t>
                </a:r>
                <a:r>
                  <a:rPr lang="el-GR" sz="7600" dirty="0"/>
                  <a:t> </a:t>
                </a:r>
                <a:r>
                  <a:rPr lang="en-US" sz="7600" dirty="0" smtClean="0"/>
                  <a:t>By induction hypothesis we know that </a:t>
                </a:r>
                <a14:m>
                  <m:oMath xmlns:m="http://schemas.openxmlformats.org/officeDocument/2006/math">
                    <m:r>
                      <a:rPr lang="en-US" sz="7600" i="1">
                        <a:latin typeface="Cambria Math"/>
                        <a:ea typeface="Cambria Math"/>
                      </a:rPr>
                      <m:t>𝑐𝑙</m:t>
                    </m:r>
                    <m:d>
                      <m:dPr>
                        <m:ctrlPr>
                          <a:rPr lang="en-US" sz="7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7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7600" dirty="0"/>
                  <a:t> is finite so our set is also finite. </a:t>
                </a:r>
                <a:r>
                  <a:rPr lang="en-US" sz="7600" dirty="0" smtClean="0"/>
                  <a:t>  </a:t>
                </a:r>
                <a:r>
                  <a:rPr lang="en-US" sz="14400" b="1" dirty="0" smtClean="0">
                    <a:solidFill>
                      <a:srgbClr val="C00000"/>
                    </a:solidFill>
                    <a:sym typeface="Wingdings"/>
                  </a:rPr>
                  <a:t></a:t>
                </a:r>
                <a:endParaRPr lang="en-US" sz="1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450131"/>
                <a:ext cx="9721215" cy="6480720"/>
              </a:xfrm>
              <a:blipFill rotWithShape="1">
                <a:blip r:embed="rId2"/>
                <a:stretch>
                  <a:fillRect l="-565" t="-1223" b="-48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22139"/>
                <a:ext cx="9721215" cy="6048672"/>
              </a:xfrm>
            </p:spPr>
            <p:txBody>
              <a:bodyPr numCol="1">
                <a:normAutofit fontScale="55000" lnSpcReduction="20000"/>
              </a:bodyPr>
              <a:lstStyle/>
              <a:p>
                <a:r>
                  <a:rPr lang="en-US" sz="3800" u="sng" dirty="0" smtClean="0">
                    <a:solidFill>
                      <a:schemeClr val="tx2"/>
                    </a:solidFill>
                  </a:rPr>
                  <a:t>Definition 7.10(Maximal consistent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 u="sng">
                        <a:solidFill>
                          <a:schemeClr val="tx2"/>
                        </a:solidFill>
                        <a:latin typeface="Cambria Math"/>
                      </a:rPr>
                      <m:t>Φ</m:t>
                    </m:r>
                  </m:oMath>
                </a14:m>
                <a:r>
                  <a:rPr lang="el-GR" sz="3800" u="sng" dirty="0">
                    <a:solidFill>
                      <a:schemeClr val="tx2"/>
                    </a:solidFill>
                  </a:rPr>
                  <a:t>)</a:t>
                </a:r>
                <a:r>
                  <a:rPr lang="en-US" sz="3800" u="sng" dirty="0">
                    <a:solidFill>
                      <a:schemeClr val="tx2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  <m:r>
                      <a:rPr lang="el-GR" sz="3800" i="1">
                        <a:latin typeface="Cambria Math"/>
                        <a:ea typeface="Cambria Math"/>
                      </a:rPr>
                      <m:t>⊆</m:t>
                    </m:r>
                    <m:sSub>
                      <m:sSubPr>
                        <m:ctrlPr>
                          <a:rPr lang="el-GR" sz="3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38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𝐾𝐶</m:t>
                        </m:r>
                      </m:sub>
                    </m:sSub>
                  </m:oMath>
                </a14:m>
                <a:r>
                  <a:rPr lang="en-US" sz="3800" dirty="0"/>
                  <a:t> be the closure of some formula.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Γ</m:t>
                    </m:r>
                  </m:oMath>
                </a14:m>
                <a:r>
                  <a:rPr lang="el-GR" sz="3800" dirty="0">
                    <a:latin typeface="Cambria Math"/>
                  </a:rPr>
                  <a:t> </a:t>
                </a:r>
                <a:r>
                  <a:rPr lang="en-US" sz="3800" dirty="0">
                    <a:latin typeface="Cambria Math"/>
                  </a:rPr>
                  <a:t>is maximal consistent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</m:oMath>
                </a14:m>
                <a:r>
                  <a:rPr lang="en-US" sz="3800" dirty="0">
                    <a:latin typeface="Cambria Math"/>
                  </a:rPr>
                  <a:t> iff:</a:t>
                </a:r>
              </a:p>
              <a:p>
                <a:pPr marL="879801" lvl="1" indent="-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>
                        <a:latin typeface="Cambria Math"/>
                      </a:rPr>
                      <m:t>Γ</m:t>
                    </m:r>
                    <m:r>
                      <a:rPr lang="el-GR" sz="3200" i="1">
                        <a:latin typeface="Cambria Math"/>
                        <a:ea typeface="Cambria Math"/>
                      </a:rPr>
                      <m:t>⊆</m:t>
                    </m:r>
                    <m:r>
                      <m:rPr>
                        <m:sty m:val="p"/>
                      </m:rPr>
                      <a:rPr lang="el-GR" sz="320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endParaRPr lang="el-GR" sz="3200" dirty="0">
                  <a:latin typeface="Cambria Math"/>
                  <a:ea typeface="Cambria Math"/>
                </a:endParaRPr>
              </a:p>
              <a:p>
                <a:pPr marL="879801" lvl="1" indent="-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>
                        <a:latin typeface="Cambria Math"/>
                      </a:rPr>
                      <m:t>Γ</m:t>
                    </m:r>
                    <m:r>
                      <a:rPr lang="el-GR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is consistent: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3200" i="1">
                        <a:latin typeface="Cambria Math"/>
                        <a:ea typeface="Cambria Math"/>
                      </a:rPr>
                      <m:t>⊬⊥</m:t>
                    </m:r>
                  </m:oMath>
                </a14:m>
                <a:endParaRPr lang="el-GR" sz="3200" dirty="0"/>
              </a:p>
              <a:p>
                <a:pPr marL="879801" lvl="1" indent="-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>
                        <a:latin typeface="Cambria Math"/>
                      </a:rPr>
                      <m:t>Γ</m:t>
                    </m:r>
                    <m:r>
                      <a:rPr lang="el-GR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is maximal: there is no</a:t>
                </a:r>
                <a:r>
                  <a:rPr lang="el-GR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3200">
                        <a:latin typeface="Cambria Math"/>
                        <a:ea typeface="Cambria Math"/>
                      </a:rPr>
                      <m:t>′</m:t>
                    </m:r>
                    <m:r>
                      <a:rPr lang="el-GR" sz="3200" i="1">
                        <a:latin typeface="Cambria Math"/>
                        <a:ea typeface="Cambria Math"/>
                      </a:rPr>
                      <m:t>⊆</m:t>
                    </m:r>
                    <m:sSub>
                      <m:sSubPr>
                        <m:ctrlPr>
                          <a:rPr lang="el-GR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3200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l-GR" sz="3200" dirty="0"/>
                  <a:t> </a:t>
                </a:r>
                <a:r>
                  <a:rPr lang="en-US" sz="3200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>
                        <a:latin typeface="Cambria Math"/>
                      </a:rPr>
                      <m:t>Γ</m:t>
                    </m:r>
                    <m:r>
                      <a:rPr lang="el-GR" sz="3200" i="1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el-GR" sz="3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32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p>
                        <m:r>
                          <a:rPr lang="el-GR" sz="320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3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32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p>
                        <m:r>
                          <a:rPr lang="el-GR" sz="320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/>
                  <a:t> is consistent</a:t>
                </a:r>
                <a:r>
                  <a:rPr lang="en-US" sz="3200" dirty="0" smtClean="0"/>
                  <a:t>.</a:t>
                </a:r>
                <a:endParaRPr lang="el-GR" sz="3200" u="sng" dirty="0" smtClean="0">
                  <a:solidFill>
                    <a:schemeClr val="tx2"/>
                  </a:solidFill>
                </a:endParaRPr>
              </a:p>
              <a:p>
                <a:r>
                  <a:rPr lang="en-US" sz="3800" u="sng" dirty="0" smtClean="0">
                    <a:solidFill>
                      <a:schemeClr val="tx2"/>
                    </a:solidFill>
                  </a:rPr>
                  <a:t>Lemma 7.12 (</a:t>
                </a:r>
                <a:r>
                  <a:rPr lang="en-US" sz="3800" u="sng" dirty="0" err="1" smtClean="0">
                    <a:solidFill>
                      <a:schemeClr val="tx2"/>
                    </a:solidFill>
                  </a:rPr>
                  <a:t>Lindenbaum</a:t>
                </a:r>
                <a:r>
                  <a:rPr lang="en-US" sz="3800" u="sng" dirty="0" smtClean="0">
                    <a:solidFill>
                      <a:schemeClr val="tx2"/>
                    </a:solidFill>
                  </a:rPr>
                  <a:t>):</a:t>
                </a:r>
              </a:p>
              <a:p>
                <a:pPr marL="0" indent="0">
                  <a:buNone/>
                </a:pPr>
                <a:r>
                  <a:rPr lang="en-US" sz="3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</m:oMath>
                </a14:m>
                <a:r>
                  <a:rPr lang="en-US" sz="3800" dirty="0"/>
                  <a:t> be the closure of some </a:t>
                </a:r>
                <a:r>
                  <a:rPr lang="en-US" sz="3800" dirty="0" smtClean="0"/>
                  <a:t>formula. Every consistent subset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</m:oMath>
                </a14:m>
                <a:r>
                  <a:rPr lang="en-US" sz="3800" dirty="0" smtClean="0"/>
                  <a:t> is a subset of a maximal consistent set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</m:oMath>
                </a14:m>
                <a:r>
                  <a:rPr lang="en-US" sz="3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800" u="sng" dirty="0" smtClean="0">
                    <a:solidFill>
                      <a:schemeClr val="tx2"/>
                    </a:solidFill>
                  </a:rPr>
                  <a:t>Proof:</a:t>
                </a:r>
                <a:r>
                  <a:rPr lang="en-US" sz="3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3800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 b="0" i="0" smtClean="0">
                        <a:latin typeface="Cambria Math"/>
                      </a:rPr>
                      <m:t>Δ</m:t>
                    </m:r>
                    <m:r>
                      <a:rPr lang="el-GR" sz="3800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</m:oMath>
                </a14:m>
                <a:r>
                  <a:rPr lang="el-GR" sz="3800" dirty="0" smtClean="0"/>
                  <a:t> </a:t>
                </a:r>
                <a:r>
                  <a:rPr lang="en-US" sz="3800" dirty="0" smtClean="0"/>
                  <a:t>be a consistent set of formulas. 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800">
                            <a:latin typeface="Cambria Math"/>
                          </a:rPr>
                          <m:t>Φ</m:t>
                        </m:r>
                      </m:e>
                    </m:d>
                    <m:r>
                      <a:rPr lang="en-US" sz="3800" b="0" i="1" smtClean="0">
                        <a:latin typeface="Cambria Math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800" dirty="0" smtClean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800" b="0" i="1" smtClean="0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38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800" dirty="0" smtClean="0"/>
                  <a:t> be the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800" dirty="0" smtClean="0"/>
                  <a:t>-</a:t>
                </a:r>
                <a:r>
                  <a:rPr lang="en-US" sz="3800" dirty="0" err="1" smtClean="0"/>
                  <a:t>th</a:t>
                </a:r>
                <a:r>
                  <a:rPr lang="en-US" sz="3800" dirty="0" smtClean="0"/>
                  <a:t> formula in an enumeration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Φ</m:t>
                    </m:r>
                  </m:oMath>
                </a14:m>
                <a:r>
                  <a:rPr lang="en-US" sz="3800" dirty="0" smtClean="0"/>
                  <a:t>. We consider the sequence of sets of formulas as follows: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800" b="0" i="0" smtClean="0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l-GR" sz="3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800" b="0" i="0" smtClean="0"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el-GR" sz="38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800" b="0" i="0" smtClean="0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sz="3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38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l-GR" sz="3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l-GR" sz="38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3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l-GR" sz="3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3800" b="0" i="1" smtClean="0">
                                      <a:latin typeface="Cambria Math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a:rPr lang="en-US" sz="38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l-GR" sz="3800" b="0" i="1" smtClean="0">
                                  <a:latin typeface="Cambria Math"/>
                                  <a:ea typeface="Cambria Math"/>
                                </a:rPr>
                                <m:t>∪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l-GR" sz="3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3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3800" b="0" i="1" smtClean="0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38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3800" b="0" i="1" smtClean="0">
                                          <a:latin typeface="Cambria Math"/>
                                          <a:ea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8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8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800" b="0" i="0" smtClean="0">
                                  <a:latin typeface="Cambria Math"/>
                                  <a:ea typeface="Cambria Math"/>
                                </a:rPr>
                                <m:t>if</m:t>
                              </m:r>
                              <m:r>
                                <a:rPr lang="en-US" sz="3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sz="3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3800" i="1">
                                      <a:latin typeface="Cambria Math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l-GR" sz="3800" i="1">
                                  <a:latin typeface="Cambria Math"/>
                                  <a:ea typeface="Cambria Math"/>
                                </a:rPr>
                                <m:t>∪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l-GR" sz="3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3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3800" b="0" i="1" smtClean="0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38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3800" i="1">
                                          <a:latin typeface="Cambria Math"/>
                                          <a:ea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800" b="0" i="0" smtClean="0">
                                  <a:latin typeface="Cambria Math"/>
                                  <a:ea typeface="Cambria Math"/>
                                </a:rPr>
                                <m:t>is</m:t>
                              </m:r>
                              <m:r>
                                <a:rPr lang="en-US" sz="38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800" b="0" i="0" smtClean="0">
                                  <a:latin typeface="Cambria Math"/>
                                  <a:ea typeface="Cambria Math"/>
                                </a:rPr>
                                <m:t>consistent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3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3800" b="0" i="1" smtClean="0">
                                      <a:latin typeface="Cambria Math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a:rPr lang="en-US" sz="38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3800" b="0" i="1" smtClean="0">
                                  <a:latin typeface="Cambria Math"/>
                                </a:rPr>
                                <m:t>                                               , </m:t>
                              </m:r>
                              <m:r>
                                <m:rPr>
                                  <m:sty m:val="p"/>
                                </m:rPr>
                                <a:rPr lang="en-US" sz="3800" b="0" i="0" smtClean="0">
                                  <a:latin typeface="Cambria Math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 smtClean="0"/>
              </a:p>
              <a:p>
                <a:pPr marL="0" indent="0" algn="just">
                  <a:buNone/>
                </a:pPr>
                <a:r>
                  <a:rPr lang="en-US" sz="3800" dirty="0" smtClean="0"/>
                  <a:t>We can see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800">
                        <a:latin typeface="Cambria Math"/>
                      </a:rPr>
                      <m:t>Δ</m:t>
                    </m:r>
                    <m:r>
                      <a:rPr lang="el-GR" sz="3800" i="1" smtClean="0">
                        <a:latin typeface="Cambria Math"/>
                        <a:ea typeface="Cambria Math"/>
                      </a:rPr>
                      <m:t>⊆</m:t>
                    </m:r>
                    <m:sSub>
                      <m:sSubPr>
                        <m:ctrlPr>
                          <a:rPr lang="el-GR" sz="3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800" b="0" i="0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3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800" dirty="0" smtClean="0"/>
                  <a:t>.What we need to show?</a:t>
                </a:r>
              </a:p>
              <a:p>
                <a:pPr marL="0" indent="0" algn="just">
                  <a:buNone/>
                </a:pPr>
                <a:r>
                  <a:rPr lang="en-US" sz="3800" dirty="0" smtClean="0"/>
                  <a:t>We need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8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800" dirty="0" smtClean="0"/>
                  <a:t> is maximal consistent. In order to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8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800" dirty="0" smtClean="0"/>
                  <a:t> is consistent we will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8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3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800" dirty="0" smtClean="0"/>
                  <a:t> is consistent by induction on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800" dirty="0" smtClean="0"/>
                  <a:t>, which means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8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800" dirty="0" smtClean="0"/>
                  <a:t> is also consistent. </a:t>
                </a:r>
              </a:p>
              <a:p>
                <a:pPr marL="0" indent="0" algn="just">
                  <a:buNone/>
                </a:pPr>
                <a:endParaRPr lang="el-GR" dirty="0"/>
              </a:p>
              <a:p>
                <a:pPr marL="0" indent="0" algn="just">
                  <a:buNone/>
                </a:pPr>
                <a:endParaRPr lang="el-GR" dirty="0"/>
              </a:p>
              <a:p>
                <a:pPr marL="0" indent="0" algn="just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22139"/>
                <a:ext cx="9721215" cy="6048672"/>
              </a:xfrm>
              <a:blipFill rotWithShape="1">
                <a:blip r:embed="rId2"/>
                <a:stretch>
                  <a:fillRect l="-690" t="-1512" r="-1443" b="-60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52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40070" y="594147"/>
                <a:ext cx="9721215" cy="574189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en-US" u="sng" dirty="0">
                    <a:solidFill>
                      <a:schemeClr val="tx2"/>
                    </a:solidFill>
                  </a:rPr>
                  <a:t>Proof :</a:t>
                </a:r>
              </a:p>
              <a:p>
                <a:pPr marL="0" indent="0" algn="just">
                  <a:buNone/>
                </a:pPr>
                <a:r>
                  <a:rPr lang="en-US" dirty="0"/>
                  <a:t>By assumption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is consistent due to </a:t>
                </a:r>
                <a:r>
                  <a:rPr lang="el-GR" dirty="0"/>
                  <a:t>Δ</a:t>
                </a:r>
                <a:r>
                  <a:rPr lang="en-US" dirty="0"/>
                  <a:t> is a consistent set of formulas. We can also see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is consistent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is consistent. Thus we prove that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consistent </a:t>
                </a:r>
                <a:r>
                  <a:rPr lang="en-US" sz="6400" dirty="0">
                    <a:solidFill>
                      <a:srgbClr val="FF0000"/>
                    </a:solidFill>
                    <a:sym typeface="Wingdings"/>
                  </a:rPr>
                  <a:t></a:t>
                </a:r>
              </a:p>
              <a:p>
                <a:pPr marL="0" lvl="1" indent="0" algn="just">
                  <a:buNone/>
                </a:pPr>
                <a:r>
                  <a:rPr lang="en-US" dirty="0"/>
                  <a:t>To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maximal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Φ</m:t>
                    </m:r>
                    <m:r>
                      <a:rPr lang="en-US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take an arbitrary formula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too.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l-GR" i="1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inconsistent and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l-GR" i="1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inconsistent too.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was arbitrary  there is 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  <m:r>
                      <a:rPr lang="en-US">
                        <a:latin typeface="Cambria Math"/>
                        <a:ea typeface="Cambria Math"/>
                      </a:rPr>
                      <m:t>′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⊆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such that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l-GR" i="1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p>
                        <m:r>
                          <a:rPr lang="el-GR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p>
                        <m:r>
                          <a:rPr lang="el-GR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consistent. </a:t>
                </a:r>
                <a:r>
                  <a:rPr lang="en-US" sz="6400" dirty="0" smtClean="0">
                    <a:solidFill>
                      <a:srgbClr val="FF0000"/>
                    </a:solidFill>
                    <a:sym typeface="Wingdings"/>
                  </a:rPr>
                  <a:t></a:t>
                </a:r>
                <a:endParaRPr lang="el-GR" u="sng" dirty="0" smtClean="0">
                  <a:solidFill>
                    <a:schemeClr val="tx2"/>
                  </a:solidFill>
                </a:endParaRPr>
              </a:p>
              <a:p>
                <a:r>
                  <a:rPr lang="en-US" u="sng" dirty="0" smtClean="0">
                    <a:solidFill>
                      <a:schemeClr val="tx2"/>
                    </a:solidFill>
                  </a:rPr>
                  <a:t>Definition 7.11(Canonical model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u="sng">
                        <a:solidFill>
                          <a:schemeClr val="tx2"/>
                        </a:solidFill>
                        <a:latin typeface="Cambria Math"/>
                      </a:rPr>
                      <m:t>Φ</m:t>
                    </m:r>
                  </m:oMath>
                </a14:m>
                <a:r>
                  <a:rPr lang="en-US" u="sng" dirty="0" smtClean="0">
                    <a:solidFill>
                      <a:schemeClr val="tx2"/>
                    </a:solidFill>
                  </a:rPr>
                  <a:t>):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Φ</m:t>
                    </m:r>
                  </m:oMath>
                </a14:m>
                <a:r>
                  <a:rPr lang="en-US" dirty="0" smtClean="0"/>
                  <a:t> be the closure of some formula.</a:t>
                </a:r>
                <a:r>
                  <a:rPr lang="en-US" dirty="0"/>
                  <a:t> The canonical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∼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defined as follows:</a:t>
                </a:r>
              </a:p>
              <a:p>
                <a:pPr marL="879801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={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dirty="0"/>
                  <a:t>|</a:t>
                </a:r>
                <a:r>
                  <a:rPr lang="el-G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dirty="0"/>
                  <a:t> is maximal </a:t>
                </a:r>
                <a:r>
                  <a:rPr lang="en-US" dirty="0" smtClean="0"/>
                  <a:t>consistent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  <a:p>
                <a:pPr marL="879801" lvl="1" indent="-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  <m:sSubSup>
                      <m:sSub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bSup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Δ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iff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  <m:r>
                      <a:rPr lang="el-GR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</m:d>
                  </m:oMath>
                </a14:m>
                <a:endParaRPr lang="el-GR" dirty="0"/>
              </a:p>
              <a:p>
                <a:pPr marL="879801" lvl="1" indent="-457200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Γ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l-GR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70" y="594147"/>
                <a:ext cx="9721215" cy="5741897"/>
              </a:xfrm>
              <a:blipFill rotWithShape="1">
                <a:blip r:embed="rId2"/>
                <a:stretch>
                  <a:fillRect l="-1066" t="-2017" r="-1945" b="-140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Διπλωμένη γωνία 3"/>
          <p:cNvSpPr/>
          <p:nvPr/>
        </p:nvSpPr>
        <p:spPr>
          <a:xfrm>
            <a:off x="7344891" y="4770611"/>
            <a:ext cx="2880320" cy="18002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>
                <a:solidFill>
                  <a:schemeClr val="tx1"/>
                </a:solidFill>
                <a:sym typeface="Wingdings"/>
              </a:rPr>
              <a:t> </a:t>
            </a:r>
            <a:r>
              <a:rPr lang="en-US" dirty="0" smtClean="0">
                <a:solidFill>
                  <a:schemeClr val="tx1"/>
                </a:solidFill>
              </a:rPr>
              <a:t>We construct a finite model for only a finite fragment of the language depending on the formula we are interested in. 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10625</Words>
  <Application>Microsoft Office PowerPoint</Application>
  <PresentationFormat>Προσαρμογή</PresentationFormat>
  <Paragraphs>585</Paragraphs>
  <Slides>54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5" baseType="lpstr">
      <vt:lpstr>Θέμα του Office</vt:lpstr>
      <vt:lpstr>Dynamic Epistemic Logic​ Chapter 7, Completeness (7.3-7.8)​</vt:lpstr>
      <vt:lpstr>Overview </vt:lpstr>
      <vt:lpstr>Reminder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The proof system PARC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 Epistemic Logic​ Chapter 7, Completeness (7.3-7.8)</dc:title>
  <dc:creator>MarkeLla</dc:creator>
  <cp:lastModifiedBy>MarkeLla</cp:lastModifiedBy>
  <cp:revision>140</cp:revision>
  <dcterms:created xsi:type="dcterms:W3CDTF">2021-05-28T18:56:59Z</dcterms:created>
  <dcterms:modified xsi:type="dcterms:W3CDTF">2021-06-02T16:07:11Z</dcterms:modified>
</cp:coreProperties>
</file>