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63" r:id="rId18"/>
    <p:sldId id="273" r:id="rId19"/>
    <p:sldId id="274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D0F748-C7B0-4ACD-BB53-D0CB2194B490}" type="datetimeFigureOut">
              <a:rPr lang="el-GR" smtClean="0"/>
              <a:t>14/12/2015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0E21FB-5C88-4E5F-8775-0D1B3FE9F9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442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0E21FB-5C88-4E5F-8775-0D1B3FE9F9CA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914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0E21FB-5C88-4E5F-8775-0D1B3FE9F9CA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25419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D444E-E1C7-49EA-A028-2145324B8259}" type="datetime1">
              <a:rPr lang="el-GR" smtClean="0"/>
              <a:t>14/12/2015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3225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F8447-979B-485D-A5C7-C71803D18BAE}" type="datetime1">
              <a:rPr lang="el-GR" smtClean="0"/>
              <a:t>14/12/2015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06924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0D13C-BB8C-45FE-A250-ADCF7E39BA65}" type="datetime1">
              <a:rPr lang="el-GR" smtClean="0"/>
              <a:t>14/12/2015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2549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20D48-34C1-4C6A-9DDC-270B88D5C82A}" type="datetime1">
              <a:rPr lang="el-GR" smtClean="0"/>
              <a:t>14/12/2015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8868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FFFA1-3F33-4CBC-A1FD-CB8A4CD51332}" type="datetime1">
              <a:rPr lang="el-GR" smtClean="0"/>
              <a:t>14/12/2015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471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07377-F5A6-4DE9-A6DF-99B922A7FC77}" type="datetime1">
              <a:rPr lang="el-GR" smtClean="0"/>
              <a:t>14/12/2015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739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5F43-9341-4A71-834F-618674BB9B0D}" type="datetime1">
              <a:rPr lang="el-GR" smtClean="0"/>
              <a:t>14/12/2015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1566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1D2C-7E9B-4557-BA94-B3A187F75D73}" type="datetime1">
              <a:rPr lang="el-GR" smtClean="0"/>
              <a:t>14/12/2015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268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2829-1486-411D-A0F0-B85900EF19F6}" type="datetime1">
              <a:rPr lang="el-GR" smtClean="0"/>
              <a:t>14/12/2015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584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3A33-F8EF-4F7C-A482-3E7D1079A5E8}" type="datetime1">
              <a:rPr lang="el-GR" smtClean="0"/>
              <a:t>14/12/2015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5415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BC44E-7EEB-4AC4-A2FC-46B32205B565}" type="datetime1">
              <a:rPr lang="el-GR" smtClean="0"/>
              <a:t>14/12/2015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931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55340-3913-456D-92B0-110350F3C15D}" type="datetime1">
              <a:rPr lang="el-GR" smtClean="0"/>
              <a:t>14/12/2015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895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ursera.org/" TargetMode="External"/><Relationship Id="rId2" Type="http://schemas.openxmlformats.org/officeDocument/2006/relationships/hyperlink" Target="http://neuralnetworksanddeeplearning.com/index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ages.cs.wisc.edu/~bolo/shipyard/neural/local.html" TargetMode="External"/><Relationship Id="rId4" Type="http://schemas.openxmlformats.org/officeDocument/2006/relationships/hyperlink" Target="https://www.techopedia.com/definition/5967/artificial-neural-network-ann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764704"/>
            <a:ext cx="4139952" cy="1800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Machine Learning</a:t>
            </a:r>
            <a:br>
              <a:rPr lang="en-US" dirty="0" smtClean="0"/>
            </a:br>
            <a:r>
              <a:rPr lang="en-US" sz="4000" dirty="0" smtClean="0"/>
              <a:t>Artificial Neural Networks</a:t>
            </a:r>
            <a:endParaRPr lang="el-GR" sz="40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395536" y="4725144"/>
            <a:ext cx="3456384" cy="17526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MP</a:t>
            </a:r>
            <a:r>
              <a:rPr lang="el-GR" dirty="0" err="1" smtClean="0">
                <a:solidFill>
                  <a:schemeClr val="tx1"/>
                </a:solidFill>
              </a:rPr>
              <a:t>λ</a:t>
            </a:r>
            <a:r>
              <a:rPr lang="el-GR" dirty="0" err="1">
                <a:solidFill>
                  <a:schemeClr val="tx1"/>
                </a:solidFill>
              </a:rPr>
              <a:t>∀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Stergiou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Theodoros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1</a:t>
            </a:fld>
            <a:endParaRPr lang="el-GR" dirty="0"/>
          </a:p>
        </p:txBody>
      </p:sp>
      <p:pic>
        <p:nvPicPr>
          <p:cNvPr id="1026" name="Picture 2" descr="C:\Users\netbook\Downloads\12358443_430425123835077_1456421731_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60648"/>
            <a:ext cx="4853694" cy="6471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2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 recognition example(3)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Which pixel from the input digit was important for the output?</a:t>
            </a:r>
          </a:p>
          <a:p>
            <a:r>
              <a:rPr lang="en-US" dirty="0" smtClean="0"/>
              <a:t>After the correct or incorrect classification of the digit, the weights of the neural network are slightly changed through </a:t>
            </a:r>
            <a:r>
              <a:rPr lang="en-US" dirty="0" err="1" smtClean="0"/>
              <a:t>backpropagation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Thousands of digits pass through the ANN, each changing the weights accordingly.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6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 recognition example(4)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core of the system is the weight vector that was created by </a:t>
            </a:r>
            <a:r>
              <a:rPr lang="en-US" dirty="0" err="1" smtClean="0"/>
              <a:t>backpropagation</a:t>
            </a:r>
            <a:r>
              <a:rPr lang="en-US" dirty="0" smtClean="0"/>
              <a:t>. After the training the weight vector is what will classify the new inputs.</a:t>
            </a:r>
          </a:p>
          <a:p>
            <a:r>
              <a:rPr lang="en-US" dirty="0" smtClean="0"/>
              <a:t>The initial weights could even be completely random this way.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863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 recognition example(5)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 50,000 predetermined digit images 28x28 from 250 test subjects as training set</a:t>
            </a:r>
          </a:p>
          <a:p>
            <a:r>
              <a:rPr lang="en-US" dirty="0" smtClean="0"/>
              <a:t>Input 10,000 predetermined digit images from the same 250 test </a:t>
            </a:r>
            <a:r>
              <a:rPr lang="en-US" dirty="0" err="1" smtClean="0"/>
              <a:t>sujects</a:t>
            </a:r>
            <a:r>
              <a:rPr lang="en-US" dirty="0" smtClean="0"/>
              <a:t> as validation set</a:t>
            </a:r>
          </a:p>
          <a:p>
            <a:r>
              <a:rPr lang="en-US" dirty="0" smtClean="0"/>
              <a:t>Input another 10,000 from 250 different people as test set</a:t>
            </a:r>
          </a:p>
          <a:p>
            <a:r>
              <a:rPr lang="en-US" dirty="0" smtClean="0"/>
              <a:t>Win – ~95% classification accuracy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069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Important Aspects of ANNs(1)</a:t>
            </a:r>
            <a:br>
              <a:rPr lang="en-US" dirty="0" smtClean="0"/>
            </a:br>
            <a:r>
              <a:rPr lang="en-US" dirty="0" smtClean="0"/>
              <a:t>Cost Function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cost function quantifies how well we are achieving the weight optimization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i="1" dirty="0" smtClean="0"/>
          </a:p>
          <a:p>
            <a:r>
              <a:rPr lang="en-US" i="1" dirty="0" smtClean="0"/>
              <a:t>x</a:t>
            </a:r>
            <a:r>
              <a:rPr lang="en-US" dirty="0" smtClean="0"/>
              <a:t> is the input</a:t>
            </a:r>
          </a:p>
          <a:p>
            <a:r>
              <a:rPr lang="en-US" i="1" dirty="0" smtClean="0"/>
              <a:t>y(x)</a:t>
            </a:r>
            <a:r>
              <a:rPr lang="en-US" dirty="0" smtClean="0"/>
              <a:t> is the vector of desired output</a:t>
            </a:r>
          </a:p>
          <a:p>
            <a:r>
              <a:rPr lang="en-US" i="1" dirty="0" smtClean="0"/>
              <a:t>w</a:t>
            </a:r>
            <a:r>
              <a:rPr lang="en-US" dirty="0" smtClean="0"/>
              <a:t> denotes the collection of all weights in the network</a:t>
            </a:r>
          </a:p>
          <a:p>
            <a:r>
              <a:rPr lang="en-US" i="1" dirty="0" smtClean="0"/>
              <a:t>b</a:t>
            </a:r>
            <a:r>
              <a:rPr lang="en-US" dirty="0" smtClean="0"/>
              <a:t> are all the biases</a:t>
            </a:r>
          </a:p>
          <a:p>
            <a:r>
              <a:rPr lang="en-US" i="1" dirty="0" smtClean="0"/>
              <a:t>n</a:t>
            </a:r>
            <a:r>
              <a:rPr lang="en-US" dirty="0" smtClean="0"/>
              <a:t> is the total number of training inputs</a:t>
            </a:r>
          </a:p>
          <a:p>
            <a:r>
              <a:rPr lang="en-US" i="1" dirty="0" smtClean="0"/>
              <a:t>a</a:t>
            </a:r>
            <a:r>
              <a:rPr lang="en-US" dirty="0" smtClean="0"/>
              <a:t> is the vector of outputs from the network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13</a:t>
            </a:fld>
            <a:endParaRPr lang="el-G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348880"/>
            <a:ext cx="6510215" cy="1538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528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Important Aspects of ANNs(2)</a:t>
            </a:r>
            <a:br>
              <a:rPr lang="en-US" dirty="0" smtClean="0"/>
            </a:br>
            <a:r>
              <a:rPr lang="en-US" dirty="0" smtClean="0"/>
              <a:t>Gradient Descent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order to minimize the Cost Function we use an algorithm known as Gradient Descent.</a:t>
            </a:r>
          </a:p>
          <a:p>
            <a:r>
              <a:rPr lang="en-US" dirty="0" smtClean="0"/>
              <a:t>The algorithm searches for a global minima</a:t>
            </a:r>
          </a:p>
          <a:p>
            <a:r>
              <a:rPr lang="en-US" dirty="0" smtClean="0"/>
              <a:t>A simple visualization for a </a:t>
            </a:r>
            <a:r>
              <a:rPr lang="en-US" dirty="0"/>
              <a:t>2</a:t>
            </a:r>
            <a:r>
              <a:rPr lang="en-US" dirty="0" smtClean="0"/>
              <a:t>D minimization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14</a:t>
            </a:fld>
            <a:endParaRPr lang="el-GR"/>
          </a:p>
        </p:txBody>
      </p:sp>
      <p:pic>
        <p:nvPicPr>
          <p:cNvPr id="1026" name="Picture 2" descr="http://2.bp.blogspot.com/-ZxJ87cWjPJ8/TtLtwqv0hCI/AAAAAAAAAV0/9FYqcxJ6dNY/s1600/gradient+descent+algorithm+OL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717033"/>
            <a:ext cx="3815897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blog.datumbox.com/wp-content/uploads/2013/10/gradient-descen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0569" y="3717034"/>
            <a:ext cx="5234287" cy="2725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696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Computational Complexity of a NN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Feed forward networks don’t have a stable state of memory capacity. Instead they have input-output relations.</a:t>
            </a:r>
          </a:p>
          <a:p>
            <a:r>
              <a:rPr lang="en-US" dirty="0" smtClean="0"/>
              <a:t>Complexity increases very fast with the depth of the network</a:t>
            </a:r>
          </a:p>
          <a:p>
            <a:r>
              <a:rPr lang="en-US" dirty="0" smtClean="0"/>
              <a:t>Enabling successful training we must consider: the activation function, </a:t>
            </a:r>
            <a:r>
              <a:rPr lang="en-US" dirty="0" err="1" smtClean="0"/>
              <a:t>overspecification</a:t>
            </a:r>
            <a:r>
              <a:rPr lang="en-US" dirty="0" smtClean="0"/>
              <a:t> (larger NN than the minimum required), regularization of weights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214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of NN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Overtrain</a:t>
            </a:r>
            <a:endParaRPr lang="en-US" dirty="0" smtClean="0"/>
          </a:p>
          <a:p>
            <a:r>
              <a:rPr lang="en-US" dirty="0" smtClean="0"/>
              <a:t>Bad training set</a:t>
            </a:r>
          </a:p>
          <a:p>
            <a:r>
              <a:rPr lang="en-US" dirty="0" smtClean="0"/>
              <a:t>Curse of dimensionality: Each additional input unit in a network adds another dimension to the space in which the data cases reside</a:t>
            </a:r>
          </a:p>
          <a:p>
            <a:r>
              <a:rPr lang="en-US" dirty="0" smtClean="0"/>
              <a:t>Inter-dependency of variables: It would be extremely useful if each candidate input variable could be independently assessed for usefulness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624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Variations of Neural Networks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By changing the Sigmoid activation function to another , or optimizing the Cost Function or the Gradient Descent and other techniques we can see a variety of different NN, optimized for different tasks.</a:t>
            </a:r>
          </a:p>
          <a:p>
            <a:r>
              <a:rPr lang="en-US" dirty="0" smtClean="0"/>
              <a:t>Different type of Neural Networks: Radial Basis function, self organizing, Learning Vector Quantization, Recurrent (Fully, Simple, Echo state, Long short term memory, bi-directional, hierarchical, stochastic), Modular…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678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Information Theory, Complexity and Neural Networks, Y. Abu-</a:t>
            </a:r>
            <a:r>
              <a:rPr lang="en-US" dirty="0" err="1" smtClean="0"/>
              <a:t>Mostafa</a:t>
            </a:r>
            <a:r>
              <a:rPr lang="en-US" dirty="0" smtClean="0"/>
              <a:t>, 1989, IEEE, Communications Magazine</a:t>
            </a:r>
          </a:p>
          <a:p>
            <a:r>
              <a:rPr lang="en-US" dirty="0" smtClean="0"/>
              <a:t>On the computational efficiency of Training Neural Networks, R. </a:t>
            </a:r>
            <a:r>
              <a:rPr lang="en-US" dirty="0" err="1" smtClean="0"/>
              <a:t>Livni</a:t>
            </a:r>
            <a:r>
              <a:rPr lang="en-US" dirty="0" smtClean="0"/>
              <a:t> et al, 2014, Advances of Neural Information Processing Systems</a:t>
            </a:r>
          </a:p>
          <a:p>
            <a:r>
              <a:rPr lang="en-US" dirty="0" smtClean="0"/>
              <a:t>Neural Networks and Deep Learning, M. Nielsen, 2015, available online </a:t>
            </a:r>
            <a:r>
              <a:rPr lang="en-US" dirty="0" smtClean="0">
                <a:hlinkClick r:id="rId2"/>
              </a:rPr>
              <a:t>http://neuralnetworksanddeeplearning.com/index.html</a:t>
            </a:r>
            <a:endParaRPr lang="en-US" dirty="0" smtClean="0"/>
          </a:p>
          <a:p>
            <a:r>
              <a:rPr lang="en-US" dirty="0" smtClean="0"/>
              <a:t>Machine Learning online courses by Andrew Ng, Stanford University, </a:t>
            </a:r>
            <a:r>
              <a:rPr lang="en-US" dirty="0" smtClean="0">
                <a:hlinkClick r:id="rId3"/>
              </a:rPr>
              <a:t>www.coursera.org</a:t>
            </a:r>
            <a:endParaRPr lang="en-US" dirty="0" smtClean="0"/>
          </a:p>
          <a:p>
            <a:r>
              <a:rPr lang="en-US" dirty="0" smtClean="0"/>
              <a:t>Neural Networks online courses by Geoffrey Hinton, University of Toronto, </a:t>
            </a:r>
            <a:r>
              <a:rPr lang="en-US" dirty="0" smtClean="0">
                <a:hlinkClick r:id="rId3"/>
              </a:rPr>
              <a:t>www.coursera.org</a:t>
            </a:r>
            <a:endParaRPr lang="en-US" dirty="0" smtClean="0"/>
          </a:p>
          <a:p>
            <a:r>
              <a:rPr lang="el-GR" u="sng" dirty="0">
                <a:hlinkClick r:id="rId4"/>
              </a:rPr>
              <a:t>https://www.techopedia.com/definition/5967/artificial-neural-network-ann</a:t>
            </a:r>
            <a:endParaRPr lang="el-GR" dirty="0"/>
          </a:p>
          <a:p>
            <a:r>
              <a:rPr lang="en-US" u="sng" dirty="0">
                <a:hlinkClick r:id="rId5"/>
              </a:rPr>
              <a:t>http://pages.cs.wisc.edu/~</a:t>
            </a:r>
            <a:r>
              <a:rPr lang="en-US" u="sng" dirty="0" smtClean="0">
                <a:hlinkClick r:id="rId5"/>
              </a:rPr>
              <a:t>bolo/shipyard/neural/local.html</a:t>
            </a:r>
            <a:r>
              <a:rPr lang="en-US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855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dirty="0">
                <a:latin typeface="Brush Script MT" panose="03060802040406070304" pitchFamily="66" charset="0"/>
              </a:rPr>
              <a:t>Thank you for your </a:t>
            </a:r>
            <a:r>
              <a:rPr lang="en-US" dirty="0" smtClean="0">
                <a:latin typeface="Brush Script MT" panose="03060802040406070304" pitchFamily="66" charset="0"/>
              </a:rPr>
              <a:t>time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44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19</a:t>
            </a:fld>
            <a:endParaRPr lang="el-GR"/>
          </a:p>
        </p:txBody>
      </p:sp>
      <p:pic>
        <p:nvPicPr>
          <p:cNvPr id="8194" name="Picture 2" descr="http://chimes.biola.edu/static/media/photos/2010/Dec/15/cache/Sleeping%20class_gallery_vi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96752"/>
            <a:ext cx="8136904" cy="5424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922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ANNs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dirty="0" smtClean="0"/>
              <a:t>"...a computing system made up of a number of simple, highly interconnected processing elements, which process information by their dynamic state response to external inputs.”</a:t>
            </a:r>
            <a:r>
              <a:rPr lang="en-US" dirty="0" smtClean="0"/>
              <a:t> </a:t>
            </a:r>
            <a:r>
              <a:rPr lang="en-US" sz="2200" dirty="0" smtClean="0"/>
              <a:t>M. Caudill </a:t>
            </a:r>
            <a:r>
              <a:rPr lang="el-GR" sz="2200" dirty="0" smtClean="0"/>
              <a:t>1989</a:t>
            </a:r>
            <a:endParaRPr lang="en-US" sz="2200" dirty="0" smtClean="0"/>
          </a:p>
          <a:p>
            <a:r>
              <a:rPr lang="en-US" dirty="0" smtClean="0"/>
              <a:t>Computational model based on the structure and functions of biological Neural Networks</a:t>
            </a:r>
          </a:p>
          <a:p>
            <a:r>
              <a:rPr lang="en-US" dirty="0" smtClean="0"/>
              <a:t>They are considered nonlinear statistical data modeling tools where the complex relationships between inputs and outputs are modeled or patterns are found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622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ANN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Digit recognition ANN, can be used in post office for automated recognition of zip codes.</a:t>
            </a:r>
          </a:p>
          <a:p>
            <a:r>
              <a:rPr lang="en-US" dirty="0" smtClean="0"/>
              <a:t>The neural network is trained by thousands of pictures of digits</a:t>
            </a:r>
          </a:p>
          <a:p>
            <a:r>
              <a:rPr lang="en-US" dirty="0" smtClean="0"/>
              <a:t>The network is presented a digit that has not been used in the training and it is classified.</a:t>
            </a:r>
          </a:p>
          <a:p>
            <a:r>
              <a:rPr lang="en-US" dirty="0" smtClean="0"/>
              <a:t>Best commercial neural networks get over 99% accuracy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366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NN? Perceptron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x₁, x₂, x₃ inputs</a:t>
            </a:r>
          </a:p>
          <a:p>
            <a:r>
              <a:rPr lang="en-US" dirty="0"/>
              <a:t>w</a:t>
            </a:r>
            <a:r>
              <a:rPr lang="en-US" dirty="0" smtClean="0"/>
              <a:t>₁, w₂, w₃ weights</a:t>
            </a:r>
          </a:p>
          <a:p>
            <a:r>
              <a:rPr lang="en-US" dirty="0"/>
              <a:t>b</a:t>
            </a:r>
            <a:r>
              <a:rPr lang="en-US" dirty="0" smtClean="0"/>
              <a:t> bias</a:t>
            </a:r>
          </a:p>
          <a:p>
            <a:r>
              <a:rPr lang="en-US" dirty="0" err="1" smtClean="0"/>
              <a:t>Wanna</a:t>
            </a:r>
            <a:r>
              <a:rPr lang="en-US" dirty="0" smtClean="0"/>
              <a:t> go for a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cup of coffee?</a:t>
            </a:r>
            <a:endParaRPr lang="el-GR" dirty="0"/>
          </a:p>
        </p:txBody>
      </p:sp>
      <p:pic>
        <p:nvPicPr>
          <p:cNvPr id="1028" name="Picture 4" descr="http://neuralnetworksanddeeplearning.com/images/tikz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552676"/>
            <a:ext cx="4391441" cy="2164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netbook\Desktop\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653136"/>
            <a:ext cx="6584412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159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Perceptron NN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a single perceptron can make a decision based on some inputs and some weights, a combination of </a:t>
            </a:r>
            <a:r>
              <a:rPr lang="en-US" dirty="0" err="1" smtClean="0"/>
              <a:t>perceptrons</a:t>
            </a:r>
            <a:r>
              <a:rPr lang="en-US" dirty="0" smtClean="0"/>
              <a:t> can make more complicated decisions</a:t>
            </a:r>
            <a:endParaRPr lang="el-GR" dirty="0"/>
          </a:p>
        </p:txBody>
      </p:sp>
      <p:pic>
        <p:nvPicPr>
          <p:cNvPr id="2052" name="Picture 4" descr="http://neuralnetworksanddeeplearning.com/images/tikz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619906"/>
            <a:ext cx="6514285" cy="2545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400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Perceptron NN-Why is it bad?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we train a NN we repeatedly adjust the weights so that the output becomes the desired (supervised learning techniques), a process called </a:t>
            </a:r>
            <a:r>
              <a:rPr lang="en-US" dirty="0" err="1" smtClean="0"/>
              <a:t>backpropagation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small change in weights can cause the output to completely flip state changing drastically the outcome of the NN.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595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Sigmoid Neurons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with </a:t>
            </a:r>
            <a:r>
              <a:rPr lang="en-US" dirty="0" err="1" smtClean="0"/>
              <a:t>perceptrons</a:t>
            </a:r>
            <a:r>
              <a:rPr lang="en-US" dirty="0" smtClean="0"/>
              <a:t>, but modified so that a small change in the weights, can cause a small change in the output.</a:t>
            </a:r>
          </a:p>
          <a:p>
            <a:r>
              <a:rPr lang="en-US" dirty="0" smtClean="0"/>
              <a:t>The output is a value from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0 to 1, instead of 0 or 1.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Sigmoid function </a:t>
            </a:r>
            <a:r>
              <a:rPr lang="el-GR" dirty="0" smtClean="0"/>
              <a:t>σ(</a:t>
            </a:r>
            <a:r>
              <a:rPr lang="en-US" dirty="0" smtClean="0"/>
              <a:t>z)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5157192"/>
            <a:ext cx="3240360" cy="1342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7</a:t>
            </a:fld>
            <a:endParaRPr lang="el-GR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772" y="3189250"/>
            <a:ext cx="3341676" cy="214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821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 recognition example(1)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Problem: Create a program that classifies numbers from 0 to 9</a:t>
            </a:r>
          </a:p>
          <a:p>
            <a:r>
              <a:rPr lang="en-US" dirty="0" smtClean="0"/>
              <a:t>Inputs:  Numbers from 0 to 9, as 28x28 pixel images = 784 Inputs with values of 0 to 1, representing the gray scale of each pixel.</a:t>
            </a:r>
          </a:p>
          <a:p>
            <a:r>
              <a:rPr lang="en-US" dirty="0" smtClean="0"/>
              <a:t>Second Layer (Hidden Layer): 15 neurons </a:t>
            </a:r>
          </a:p>
          <a:p>
            <a:r>
              <a:rPr lang="en-US" dirty="0" smtClean="0"/>
              <a:t>Output Layer: 10 neurons. If the first neuron fires, then the input has been identified as a 0, if the second, then as a 1 and so on…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968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 recognition example(2)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9</a:t>
            </a:fld>
            <a:endParaRPr lang="el-GR"/>
          </a:p>
        </p:txBody>
      </p:sp>
      <p:pic>
        <p:nvPicPr>
          <p:cNvPr id="5122" name="Picture 2" descr="http://neuralnetworksanddeeplearning.com/images/tikz12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05959"/>
            <a:ext cx="7056784" cy="5394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353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306</TotalTime>
  <Words>934</Words>
  <Application>Microsoft Office PowerPoint</Application>
  <PresentationFormat>Προβολή στην οθόνη (4:3)</PresentationFormat>
  <Paragraphs>107</Paragraphs>
  <Slides>19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0" baseType="lpstr">
      <vt:lpstr>Θέμα του Office</vt:lpstr>
      <vt:lpstr>Machine Learning Artificial Neural Networks</vt:lpstr>
      <vt:lpstr>What are ANNs</vt:lpstr>
      <vt:lpstr>Example of ANN</vt:lpstr>
      <vt:lpstr>What is a NN? Perceptron</vt:lpstr>
      <vt:lpstr>Perceptron NN</vt:lpstr>
      <vt:lpstr>Perceptron NN-Why is it bad?</vt:lpstr>
      <vt:lpstr>Sigmoid Neurons</vt:lpstr>
      <vt:lpstr>Digit recognition example(1)</vt:lpstr>
      <vt:lpstr>Digit recognition example(2)</vt:lpstr>
      <vt:lpstr>Digit recognition example(3)</vt:lpstr>
      <vt:lpstr>Digit recognition example(4)</vt:lpstr>
      <vt:lpstr>Digit recognition example(5)</vt:lpstr>
      <vt:lpstr>Important Aspects of ANNs(1) Cost Function</vt:lpstr>
      <vt:lpstr>Important Aspects of ANNs(2) Gradient Descent</vt:lpstr>
      <vt:lpstr>Computational Complexity of a NN </vt:lpstr>
      <vt:lpstr>Problems of NN</vt:lpstr>
      <vt:lpstr>Variations of Neural Networks</vt:lpstr>
      <vt:lpstr>Sources</vt:lpstr>
      <vt:lpstr>Thank you for your time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 Artificial Neural Networks</dc:title>
  <dc:creator>netbook</dc:creator>
  <cp:lastModifiedBy>netbook</cp:lastModifiedBy>
  <cp:revision>29</cp:revision>
  <dcterms:created xsi:type="dcterms:W3CDTF">2015-12-10T10:42:10Z</dcterms:created>
  <dcterms:modified xsi:type="dcterms:W3CDTF">2015-12-14T09:56:54Z</dcterms:modified>
</cp:coreProperties>
</file>